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3"/>
  </p:notesMasterIdLst>
  <p:sldIdLst>
    <p:sldId id="260" r:id="rId2"/>
  </p:sldIdLst>
  <p:sldSz cx="30279975" cy="42808525"/>
  <p:notesSz cx="6858000" cy="9144000"/>
  <p:defaultTextStyle>
    <a:defPPr>
      <a:defRPr lang="en-US"/>
    </a:defPPr>
    <a:lvl1pPr marL="0" algn="l" defTabSz="4175344" rtl="0" eaLnBrk="1" latinLnBrk="0" hangingPunct="1">
      <a:defRPr sz="8200" kern="1200">
        <a:solidFill>
          <a:schemeClr val="tx1"/>
        </a:solidFill>
        <a:latin typeface="+mn-lt"/>
        <a:ea typeface="+mn-ea"/>
        <a:cs typeface="+mn-cs"/>
      </a:defRPr>
    </a:lvl1pPr>
    <a:lvl2pPr marL="2087672" algn="l" defTabSz="4175344" rtl="0" eaLnBrk="1" latinLnBrk="0" hangingPunct="1">
      <a:defRPr sz="8200" kern="1200">
        <a:solidFill>
          <a:schemeClr val="tx1"/>
        </a:solidFill>
        <a:latin typeface="+mn-lt"/>
        <a:ea typeface="+mn-ea"/>
        <a:cs typeface="+mn-cs"/>
      </a:defRPr>
    </a:lvl2pPr>
    <a:lvl3pPr marL="4175344" algn="l" defTabSz="4175344" rtl="0" eaLnBrk="1" latinLnBrk="0" hangingPunct="1">
      <a:defRPr sz="8200" kern="1200">
        <a:solidFill>
          <a:schemeClr val="tx1"/>
        </a:solidFill>
        <a:latin typeface="+mn-lt"/>
        <a:ea typeface="+mn-ea"/>
        <a:cs typeface="+mn-cs"/>
      </a:defRPr>
    </a:lvl3pPr>
    <a:lvl4pPr marL="6263011" algn="l" defTabSz="4175344" rtl="0" eaLnBrk="1" latinLnBrk="0" hangingPunct="1">
      <a:defRPr sz="8200" kern="1200">
        <a:solidFill>
          <a:schemeClr val="tx1"/>
        </a:solidFill>
        <a:latin typeface="+mn-lt"/>
        <a:ea typeface="+mn-ea"/>
        <a:cs typeface="+mn-cs"/>
      </a:defRPr>
    </a:lvl4pPr>
    <a:lvl5pPr marL="8350682" algn="l" defTabSz="4175344" rtl="0" eaLnBrk="1" latinLnBrk="0" hangingPunct="1">
      <a:defRPr sz="8200" kern="1200">
        <a:solidFill>
          <a:schemeClr val="tx1"/>
        </a:solidFill>
        <a:latin typeface="+mn-lt"/>
        <a:ea typeface="+mn-ea"/>
        <a:cs typeface="+mn-cs"/>
      </a:defRPr>
    </a:lvl5pPr>
    <a:lvl6pPr marL="10438354" algn="l" defTabSz="4175344" rtl="0" eaLnBrk="1" latinLnBrk="0" hangingPunct="1">
      <a:defRPr sz="8200" kern="1200">
        <a:solidFill>
          <a:schemeClr val="tx1"/>
        </a:solidFill>
        <a:latin typeface="+mn-lt"/>
        <a:ea typeface="+mn-ea"/>
        <a:cs typeface="+mn-cs"/>
      </a:defRPr>
    </a:lvl6pPr>
    <a:lvl7pPr marL="12526026" algn="l" defTabSz="4175344" rtl="0" eaLnBrk="1" latinLnBrk="0" hangingPunct="1">
      <a:defRPr sz="8200" kern="1200">
        <a:solidFill>
          <a:schemeClr val="tx1"/>
        </a:solidFill>
        <a:latin typeface="+mn-lt"/>
        <a:ea typeface="+mn-ea"/>
        <a:cs typeface="+mn-cs"/>
      </a:defRPr>
    </a:lvl7pPr>
    <a:lvl8pPr marL="14613693" algn="l" defTabSz="4175344" rtl="0" eaLnBrk="1" latinLnBrk="0" hangingPunct="1">
      <a:defRPr sz="8200" kern="1200">
        <a:solidFill>
          <a:schemeClr val="tx1"/>
        </a:solidFill>
        <a:latin typeface="+mn-lt"/>
        <a:ea typeface="+mn-ea"/>
        <a:cs typeface="+mn-cs"/>
      </a:defRPr>
    </a:lvl8pPr>
    <a:lvl9pPr marL="16701365" algn="l" defTabSz="4175344" rtl="0" eaLnBrk="1" latinLnBrk="0" hangingPunct="1">
      <a:defRPr sz="82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483">
          <p15:clr>
            <a:srgbClr val="A4A3A4"/>
          </p15:clr>
        </p15:guide>
        <p15:guide id="2" pos="9537">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Luzius Brodbeck" initials="LB" lastIdx="4"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DA52F"/>
    <a:srgbClr val="F5EE99"/>
    <a:srgbClr val="E4EDF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E269D01E-BC32-4049-B463-5C60D7B0CCD2}" styleName="Themed Style 2 - Accent 4">
    <a:tblBg>
      <a:fillRef idx="3">
        <a:schemeClr val="accent4"/>
      </a:fillRef>
      <a:effectRef idx="3">
        <a:schemeClr val="accent4"/>
      </a:effectRef>
    </a:tblBg>
    <a:wholeTbl>
      <a:tcTxStyle>
        <a:fontRef idx="minor">
          <a:scrgbClr r="0" g="0" b="0"/>
        </a:fontRef>
        <a:schemeClr val="lt1"/>
      </a:tcTxStyle>
      <a:tcStyle>
        <a:tcBdr>
          <a:left>
            <a:lnRef idx="1">
              <a:schemeClr val="accent4">
                <a:tint val="50000"/>
              </a:schemeClr>
            </a:lnRef>
          </a:left>
          <a:right>
            <a:lnRef idx="1">
              <a:schemeClr val="accent4">
                <a:tint val="50000"/>
              </a:schemeClr>
            </a:lnRef>
          </a:right>
          <a:top>
            <a:lnRef idx="1">
              <a:schemeClr val="accent4">
                <a:tint val="50000"/>
              </a:schemeClr>
            </a:lnRef>
          </a:top>
          <a:bottom>
            <a:lnRef idx="1">
              <a:schemeClr val="accent4">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1360" autoAdjust="0"/>
  </p:normalViewPr>
  <p:slideViewPr>
    <p:cSldViewPr>
      <p:cViewPr>
        <p:scale>
          <a:sx n="25" d="100"/>
          <a:sy n="25" d="100"/>
        </p:scale>
        <p:origin x="1445" y="14"/>
      </p:cViewPr>
      <p:guideLst>
        <p:guide orient="horz" pos="13483"/>
        <p:guide pos="9537"/>
      </p:guideLst>
    </p:cSldViewPr>
  </p:slideViewPr>
  <p:notesTextViewPr>
    <p:cViewPr>
      <p:scale>
        <a:sx n="100" d="100"/>
        <a:sy n="100" d="100"/>
      </p:scale>
      <p:origin x="0" y="0"/>
    </p:cViewPr>
  </p:notesTextViewPr>
  <p:notesViewPr>
    <p:cSldViewPr>
      <p:cViewPr varScale="1">
        <p:scale>
          <a:sx n="89" d="100"/>
          <a:sy n="89" d="100"/>
        </p:scale>
        <p:origin x="-3846"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 Id="rId9" Type="http://schemas.microsoft.com/office/2015/10/relationships/revisionInfo" Target="revisionInfo.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5.emf"/><Relationship Id="rId7" Type="http://schemas.openxmlformats.org/officeDocument/2006/relationships/image" Target="../media/image9.emf"/><Relationship Id="rId2" Type="http://schemas.openxmlformats.org/officeDocument/2006/relationships/image" Target="../media/image4.emf"/><Relationship Id="rId1" Type="http://schemas.openxmlformats.org/officeDocument/2006/relationships/image" Target="../media/image3.emf"/><Relationship Id="rId6" Type="http://schemas.openxmlformats.org/officeDocument/2006/relationships/image" Target="../media/image8.emf"/><Relationship Id="rId5" Type="http://schemas.openxmlformats.org/officeDocument/2006/relationships/image" Target="../media/image7.emf"/><Relationship Id="rId4" Type="http://schemas.openxmlformats.org/officeDocument/2006/relationships/image" Target="../media/image6.emf"/></Relationships>
</file>

<file path=ppt/media/image1.png>
</file>

<file path=ppt/media/image10.jpeg>
</file>

<file path=ppt/media/image11.png>
</file>

<file path=ppt/media/image12.png>
</file>

<file path=ppt/media/image13.png>
</file>

<file path=ppt/media/image14.jpeg>
</file>

<file path=ppt/media/image15.jpeg>
</file>

<file path=ppt/media/image16.jpg>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de-CH"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D48F1C9-BCF7-4E62-82A4-D070631BF528}" type="datetimeFigureOut">
              <a:rPr lang="de-CH" smtClean="0"/>
              <a:pPr/>
              <a:t>19.04.2018</a:t>
            </a:fld>
            <a:endParaRPr lang="de-CH" dirty="0"/>
          </a:p>
        </p:txBody>
      </p:sp>
      <p:sp>
        <p:nvSpPr>
          <p:cNvPr id="4" name="Slide Image Placeholder 3"/>
          <p:cNvSpPr>
            <a:spLocks noGrp="1" noRot="1" noChangeAspect="1"/>
          </p:cNvSpPr>
          <p:nvPr>
            <p:ph type="sldImg" idx="2"/>
          </p:nvPr>
        </p:nvSpPr>
        <p:spPr>
          <a:xfrm>
            <a:off x="2216150" y="685800"/>
            <a:ext cx="2425700" cy="3429000"/>
          </a:xfrm>
          <a:prstGeom prst="rect">
            <a:avLst/>
          </a:prstGeom>
          <a:noFill/>
          <a:ln w="12700">
            <a:solidFill>
              <a:prstClr val="black"/>
            </a:solidFill>
          </a:ln>
        </p:spPr>
        <p:txBody>
          <a:bodyPr vert="horz" lIns="91440" tIns="45720" rIns="91440" bIns="45720" rtlCol="0" anchor="ctr"/>
          <a:lstStyle/>
          <a:p>
            <a:endParaRPr lang="de-CH"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de-CH"/>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de-CH"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1553EEEA-365B-4D88-A0BE-AF9C0F4F6337}" type="slidenum">
              <a:rPr lang="de-CH" smtClean="0"/>
              <a:pPr/>
              <a:t>‹#›</a:t>
            </a:fld>
            <a:endParaRPr lang="de-CH" dirty="0"/>
          </a:p>
        </p:txBody>
      </p:sp>
    </p:spTree>
    <p:extLst>
      <p:ext uri="{BB962C8B-B14F-4D97-AF65-F5344CB8AC3E}">
        <p14:creationId xmlns:p14="http://schemas.microsoft.com/office/powerpoint/2010/main" val="3065711177"/>
      </p:ext>
    </p:extLst>
  </p:cSld>
  <p:clrMap bg1="lt1" tx1="dk1" bg2="lt2" tx2="dk2" accent1="accent1" accent2="accent2" accent3="accent3" accent4="accent4" accent5="accent5" accent6="accent6" hlink="hlink" folHlink="folHlink"/>
  <p:notesStyle>
    <a:lvl1pPr marL="0" algn="l" defTabSz="914220" rtl="0" eaLnBrk="1" latinLnBrk="0" hangingPunct="1">
      <a:defRPr sz="1400" kern="1200">
        <a:solidFill>
          <a:schemeClr val="tx1"/>
        </a:solidFill>
        <a:latin typeface="+mn-lt"/>
        <a:ea typeface="+mn-ea"/>
        <a:cs typeface="+mn-cs"/>
      </a:defRPr>
    </a:lvl1pPr>
    <a:lvl2pPr marL="457110" algn="l" defTabSz="914220" rtl="0" eaLnBrk="1" latinLnBrk="0" hangingPunct="1">
      <a:defRPr sz="1400" kern="1200">
        <a:solidFill>
          <a:schemeClr val="tx1"/>
        </a:solidFill>
        <a:latin typeface="+mn-lt"/>
        <a:ea typeface="+mn-ea"/>
        <a:cs typeface="+mn-cs"/>
      </a:defRPr>
    </a:lvl2pPr>
    <a:lvl3pPr marL="914220" algn="l" defTabSz="914220" rtl="0" eaLnBrk="1" latinLnBrk="0" hangingPunct="1">
      <a:defRPr sz="1400" kern="1200">
        <a:solidFill>
          <a:schemeClr val="tx1"/>
        </a:solidFill>
        <a:latin typeface="+mn-lt"/>
        <a:ea typeface="+mn-ea"/>
        <a:cs typeface="+mn-cs"/>
      </a:defRPr>
    </a:lvl3pPr>
    <a:lvl4pPr marL="1371330" algn="l" defTabSz="914220" rtl="0" eaLnBrk="1" latinLnBrk="0" hangingPunct="1">
      <a:defRPr sz="1400" kern="1200">
        <a:solidFill>
          <a:schemeClr val="tx1"/>
        </a:solidFill>
        <a:latin typeface="+mn-lt"/>
        <a:ea typeface="+mn-ea"/>
        <a:cs typeface="+mn-cs"/>
      </a:defRPr>
    </a:lvl4pPr>
    <a:lvl5pPr marL="1828440" algn="l" defTabSz="914220" rtl="0" eaLnBrk="1" latinLnBrk="0" hangingPunct="1">
      <a:defRPr sz="1400" kern="1200">
        <a:solidFill>
          <a:schemeClr val="tx1"/>
        </a:solidFill>
        <a:latin typeface="+mn-lt"/>
        <a:ea typeface="+mn-ea"/>
        <a:cs typeface="+mn-cs"/>
      </a:defRPr>
    </a:lvl5pPr>
    <a:lvl6pPr marL="2285550" algn="l" defTabSz="914220" rtl="0" eaLnBrk="1" latinLnBrk="0" hangingPunct="1">
      <a:defRPr sz="1400" kern="1200">
        <a:solidFill>
          <a:schemeClr val="tx1"/>
        </a:solidFill>
        <a:latin typeface="+mn-lt"/>
        <a:ea typeface="+mn-ea"/>
        <a:cs typeface="+mn-cs"/>
      </a:defRPr>
    </a:lvl6pPr>
    <a:lvl7pPr marL="2742660" algn="l" defTabSz="914220" rtl="0" eaLnBrk="1" latinLnBrk="0" hangingPunct="1">
      <a:defRPr sz="1400" kern="1200">
        <a:solidFill>
          <a:schemeClr val="tx1"/>
        </a:solidFill>
        <a:latin typeface="+mn-lt"/>
        <a:ea typeface="+mn-ea"/>
        <a:cs typeface="+mn-cs"/>
      </a:defRPr>
    </a:lvl7pPr>
    <a:lvl8pPr marL="3199774" algn="l" defTabSz="914220" rtl="0" eaLnBrk="1" latinLnBrk="0" hangingPunct="1">
      <a:defRPr sz="1400" kern="1200">
        <a:solidFill>
          <a:schemeClr val="tx1"/>
        </a:solidFill>
        <a:latin typeface="+mn-lt"/>
        <a:ea typeface="+mn-ea"/>
        <a:cs typeface="+mn-cs"/>
      </a:defRPr>
    </a:lvl8pPr>
    <a:lvl9pPr marL="3656884" algn="l" defTabSz="914220" rtl="0" eaLnBrk="1" latinLnBrk="0" hangingPunct="1">
      <a:defRPr sz="14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1553EEEA-365B-4D88-A0BE-AF9C0F4F6337}" type="slidenum">
              <a:rPr lang="de-CH" smtClean="0"/>
              <a:pPr/>
              <a:t>1</a:t>
            </a:fld>
            <a:endParaRPr lang="de-CH" dirty="0"/>
          </a:p>
        </p:txBody>
      </p:sp>
    </p:spTree>
    <p:extLst>
      <p:ext uri="{BB962C8B-B14F-4D97-AF65-F5344CB8AC3E}">
        <p14:creationId xmlns:p14="http://schemas.microsoft.com/office/powerpoint/2010/main" val="618792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 Box">
    <p:spTree>
      <p:nvGrpSpPr>
        <p:cNvPr id="1" name=""/>
        <p:cNvGrpSpPr/>
        <p:nvPr/>
      </p:nvGrpSpPr>
      <p:grpSpPr>
        <a:xfrm>
          <a:off x="0" y="0"/>
          <a:ext cx="0" cy="0"/>
          <a:chOff x="0" y="0"/>
          <a:chExt cx="0" cy="0"/>
        </a:xfrm>
      </p:grpSpPr>
      <p:sp>
        <p:nvSpPr>
          <p:cNvPr id="9" name="Rectangle 8"/>
          <p:cNvSpPr/>
          <p:nvPr userDrawn="1"/>
        </p:nvSpPr>
        <p:spPr>
          <a:xfrm>
            <a:off x="379987" y="523538"/>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2" name="Content Placeholder 11"/>
          <p:cNvSpPr>
            <a:spLocks noGrp="1"/>
          </p:cNvSpPr>
          <p:nvPr>
            <p:ph sz="quarter" idx="10" hasCustomPrompt="1"/>
          </p:nvPr>
        </p:nvSpPr>
        <p:spPr>
          <a:xfrm>
            <a:off x="379412" y="4716463"/>
            <a:ext cx="29521150" cy="35052000"/>
          </a:xfrm>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4" name="Text Placeholder 3"/>
          <p:cNvSpPr>
            <a:spLocks noGrp="1"/>
          </p:cNvSpPr>
          <p:nvPr>
            <p:ph type="body" sz="quarter" idx="12"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extLst>
      <p:ext uri="{BB962C8B-B14F-4D97-AF65-F5344CB8AC3E}">
        <p14:creationId xmlns:p14="http://schemas.microsoft.com/office/powerpoint/2010/main" val="11920838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 Boxes Horizontal">
    <p:spTree>
      <p:nvGrpSpPr>
        <p:cNvPr id="1" name=""/>
        <p:cNvGrpSpPr/>
        <p:nvPr/>
      </p:nvGrpSpPr>
      <p:grpSpPr>
        <a:xfrm>
          <a:off x="0" y="0"/>
          <a:ext cx="0" cy="0"/>
          <a:chOff x="0" y="0"/>
          <a:chExt cx="0" cy="0"/>
        </a:xfrm>
      </p:grpSpPr>
      <p:sp>
        <p:nvSpPr>
          <p:cNvPr id="15" name="Rectangle 14"/>
          <p:cNvSpPr/>
          <p:nvPr userDrawn="1"/>
        </p:nvSpPr>
        <p:spPr>
          <a:xfrm>
            <a:off x="379987" y="493376"/>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2" name="Content Placeholder 11"/>
          <p:cNvSpPr>
            <a:spLocks noGrp="1"/>
          </p:cNvSpPr>
          <p:nvPr>
            <p:ph sz="quarter" idx="10" hasCustomPrompt="1"/>
          </p:nvPr>
        </p:nvSpPr>
        <p:spPr>
          <a:xfrm>
            <a:off x="379412" y="4716462"/>
            <a:ext cx="29521150" cy="17532000"/>
          </a:xfrm>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7" name="Content Placeholder 11"/>
          <p:cNvSpPr>
            <a:spLocks noGrp="1"/>
          </p:cNvSpPr>
          <p:nvPr>
            <p:ph sz="quarter" idx="12" hasCustomPrompt="1"/>
          </p:nvPr>
        </p:nvSpPr>
        <p:spPr>
          <a:xfrm>
            <a:off x="379412" y="22617463"/>
            <a:ext cx="29521150" cy="17074799"/>
          </a:xfrm>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0" name="Text Placeholder 3"/>
          <p:cNvSpPr>
            <a:spLocks noGrp="1"/>
          </p:cNvSpPr>
          <p:nvPr>
            <p:ph type="body" sz="quarter" idx="13"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extLst>
      <p:ext uri="{BB962C8B-B14F-4D97-AF65-F5344CB8AC3E}">
        <p14:creationId xmlns:p14="http://schemas.microsoft.com/office/powerpoint/2010/main" val="2845596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 Boxes Vertical">
    <p:spTree>
      <p:nvGrpSpPr>
        <p:cNvPr id="1" name=""/>
        <p:cNvGrpSpPr/>
        <p:nvPr/>
      </p:nvGrpSpPr>
      <p:grpSpPr>
        <a:xfrm>
          <a:off x="0" y="0"/>
          <a:ext cx="0" cy="0"/>
          <a:chOff x="0" y="0"/>
          <a:chExt cx="0" cy="0"/>
        </a:xfrm>
      </p:grpSpPr>
      <p:sp>
        <p:nvSpPr>
          <p:cNvPr id="15" name="Rectangle 14"/>
          <p:cNvSpPr/>
          <p:nvPr userDrawn="1"/>
        </p:nvSpPr>
        <p:spPr>
          <a:xfrm>
            <a:off x="379987" y="493376"/>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2" name="Content Placeholder 11"/>
          <p:cNvSpPr>
            <a:spLocks noGrp="1"/>
          </p:cNvSpPr>
          <p:nvPr>
            <p:ph sz="quarter" idx="10" hasCustomPrompt="1"/>
          </p:nvPr>
        </p:nvSpPr>
        <p:spPr>
          <a:xfrm>
            <a:off x="379412" y="4716462"/>
            <a:ext cx="14580000" cy="34975801"/>
          </a:xfrm>
        </p:spPr>
        <p:txBody>
          <a:bodyPr>
            <a:normAutofit/>
          </a:bodyPr>
          <a:lstStyle>
            <a:lvl1pPr marL="0" indent="0">
              <a:buNone/>
              <a:defRPr sz="4000" b="0" baseline="0">
                <a:latin typeface="+mj-lt"/>
              </a:defRPr>
            </a:lvl1pPr>
          </a:lstStyle>
          <a:p>
            <a:pPr lvl="0"/>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7" name="Content Placeholder 11"/>
          <p:cNvSpPr>
            <a:spLocks noGrp="1"/>
          </p:cNvSpPr>
          <p:nvPr>
            <p:ph sz="quarter" idx="12" hasCustomPrompt="1"/>
          </p:nvPr>
        </p:nvSpPr>
        <p:spPr>
          <a:xfrm>
            <a:off x="15319987" y="4716463"/>
            <a:ext cx="14580000" cy="34975800"/>
          </a:xfrm>
        </p:spPr>
        <p:txBody>
          <a:bodyPr>
            <a:normAutofit/>
          </a:bodyPr>
          <a:lstStyle>
            <a:lvl1pPr marL="0" indent="0">
              <a:buNone/>
              <a:defRPr sz="4000" b="0" baseline="0">
                <a:latin typeface="+mj-lt"/>
              </a:defRPr>
            </a:lvl1pPr>
          </a:lstStyle>
          <a:p>
            <a:pPr lvl="0"/>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p:txBody>
      </p:sp>
      <p:sp>
        <p:nvSpPr>
          <p:cNvPr id="9" name="Text Placeholder 3"/>
          <p:cNvSpPr>
            <a:spLocks noGrp="1"/>
          </p:cNvSpPr>
          <p:nvPr>
            <p:ph type="body" sz="quarter" idx="13"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extLst>
      <p:ext uri="{BB962C8B-B14F-4D97-AF65-F5344CB8AC3E}">
        <p14:creationId xmlns:p14="http://schemas.microsoft.com/office/powerpoint/2010/main" val="21202489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4 Boxes">
    <p:spTree>
      <p:nvGrpSpPr>
        <p:cNvPr id="1" name=""/>
        <p:cNvGrpSpPr/>
        <p:nvPr/>
      </p:nvGrpSpPr>
      <p:grpSpPr>
        <a:xfrm>
          <a:off x="0" y="0"/>
          <a:ext cx="0" cy="0"/>
          <a:chOff x="0" y="0"/>
          <a:chExt cx="0" cy="0"/>
        </a:xfrm>
      </p:grpSpPr>
      <p:sp>
        <p:nvSpPr>
          <p:cNvPr id="15" name="Rectangle 14"/>
          <p:cNvSpPr/>
          <p:nvPr userDrawn="1"/>
        </p:nvSpPr>
        <p:spPr>
          <a:xfrm>
            <a:off x="379987" y="493376"/>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2" name="Content Placeholder 11"/>
          <p:cNvSpPr>
            <a:spLocks noGrp="1"/>
          </p:cNvSpPr>
          <p:nvPr>
            <p:ph sz="quarter" idx="10" hasCustomPrompt="1"/>
          </p:nvPr>
        </p:nvSpPr>
        <p:spPr>
          <a:xfrm>
            <a:off x="379412" y="4716462"/>
            <a:ext cx="14580000" cy="17532000"/>
          </a:xfrm>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7" name="Content Placeholder 11"/>
          <p:cNvSpPr>
            <a:spLocks noGrp="1"/>
          </p:cNvSpPr>
          <p:nvPr>
            <p:ph sz="quarter" idx="12" hasCustomPrompt="1"/>
          </p:nvPr>
        </p:nvSpPr>
        <p:spPr>
          <a:xfrm>
            <a:off x="379412" y="22617463"/>
            <a:ext cx="14580000" cy="17150999"/>
          </a:xfrm>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9" name="Content Placeholder 11"/>
          <p:cNvSpPr>
            <a:spLocks noGrp="1"/>
          </p:cNvSpPr>
          <p:nvPr>
            <p:ph sz="quarter" idx="13" hasCustomPrompt="1"/>
          </p:nvPr>
        </p:nvSpPr>
        <p:spPr>
          <a:xfrm>
            <a:off x="15319987" y="4716462"/>
            <a:ext cx="14580000" cy="17532000"/>
          </a:xfrm>
        </p:spPr>
        <p:txBody>
          <a:bodyPr>
            <a:normAutofit/>
          </a:bodyPr>
          <a:lstStyle>
            <a:lvl1pPr marL="0" indent="0">
              <a:buNone/>
              <a:defRPr sz="4000" b="0" baseline="0">
                <a:latin typeface="+mj-lt"/>
              </a:defRPr>
            </a:lvl1pPr>
          </a:lstStyle>
          <a:p>
            <a:pPr lvl="0"/>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p:txBody>
      </p:sp>
      <p:sp>
        <p:nvSpPr>
          <p:cNvPr id="10" name="Content Placeholder 11"/>
          <p:cNvSpPr>
            <a:spLocks noGrp="1"/>
          </p:cNvSpPr>
          <p:nvPr>
            <p:ph sz="quarter" idx="14" hasCustomPrompt="1"/>
          </p:nvPr>
        </p:nvSpPr>
        <p:spPr>
          <a:xfrm>
            <a:off x="15319987" y="22617463"/>
            <a:ext cx="14580000" cy="17150999"/>
          </a:xfrm>
        </p:spPr>
        <p:txBody>
          <a:bodyPr>
            <a:normAutofit/>
          </a:bodyPr>
          <a:lstStyle>
            <a:lvl1pPr marL="0" indent="0">
              <a:buNone/>
              <a:defRPr sz="4000" b="0" baseline="0">
                <a:latin typeface="+mj-lt"/>
              </a:defRPr>
            </a:lvl1pPr>
          </a:lstStyle>
          <a:p>
            <a:pPr lvl="0"/>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p:txBody>
      </p:sp>
      <p:sp>
        <p:nvSpPr>
          <p:cNvPr id="11" name="Text Placeholder 3"/>
          <p:cNvSpPr>
            <a:spLocks noGrp="1"/>
          </p:cNvSpPr>
          <p:nvPr>
            <p:ph type="body" sz="quarter" idx="15"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extLst>
      <p:ext uri="{BB962C8B-B14F-4D97-AF65-F5344CB8AC3E}">
        <p14:creationId xmlns:p14="http://schemas.microsoft.com/office/powerpoint/2010/main" val="36573471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5 Boxes">
    <p:spTree>
      <p:nvGrpSpPr>
        <p:cNvPr id="1" name=""/>
        <p:cNvGrpSpPr/>
        <p:nvPr/>
      </p:nvGrpSpPr>
      <p:grpSpPr>
        <a:xfrm>
          <a:off x="0" y="0"/>
          <a:ext cx="0" cy="0"/>
          <a:chOff x="0" y="0"/>
          <a:chExt cx="0" cy="0"/>
        </a:xfrm>
      </p:grpSpPr>
      <p:sp>
        <p:nvSpPr>
          <p:cNvPr id="15" name="Rectangle 14"/>
          <p:cNvSpPr/>
          <p:nvPr userDrawn="1"/>
        </p:nvSpPr>
        <p:spPr>
          <a:xfrm>
            <a:off x="379987" y="493376"/>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2" name="Content Placeholder 11"/>
          <p:cNvSpPr>
            <a:spLocks noGrp="1"/>
          </p:cNvSpPr>
          <p:nvPr>
            <p:ph sz="quarter" idx="10" hasCustomPrompt="1"/>
          </p:nvPr>
        </p:nvSpPr>
        <p:spPr>
          <a:xfrm>
            <a:off x="379412" y="4716462"/>
            <a:ext cx="14580000" cy="17532000"/>
          </a:xfrm>
          <a:ln w="57150"/>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7" name="Content Placeholder 11"/>
          <p:cNvSpPr>
            <a:spLocks noGrp="1"/>
          </p:cNvSpPr>
          <p:nvPr>
            <p:ph sz="quarter" idx="12" hasCustomPrompt="1"/>
          </p:nvPr>
        </p:nvSpPr>
        <p:spPr>
          <a:xfrm>
            <a:off x="379412" y="22617463"/>
            <a:ext cx="14580000" cy="17150999"/>
          </a:xfrm>
          <a:ln w="57150"/>
        </p:spPr>
        <p:txBody>
          <a:bodyPr>
            <a:normAutofit/>
          </a:bodyPr>
          <a:lstStyle>
            <a:lvl1pPr marL="0" indent="0">
              <a:buNone/>
              <a:defRPr sz="4000" b="0" baseline="0">
                <a:latin typeface="+mj-lt"/>
              </a:defRPr>
            </a:lvl1pPr>
          </a:lstStyle>
          <a:p>
            <a:pPr lvl="0"/>
            <a:r>
              <a:rPr lang="en-US" noProof="0" dirty="0"/>
              <a:t>Text wrapping is not sup-</a:t>
            </a:r>
            <a:br>
              <a:rPr lang="en-US" noProof="0" dirty="0"/>
            </a:br>
            <a:r>
              <a:rPr lang="en-US" noProof="0" dirty="0"/>
              <a:t>ported by PowerPoint : / There-</a:t>
            </a:r>
            <a:br>
              <a:rPr lang="en-US" noProof="0" dirty="0"/>
            </a:br>
            <a:r>
              <a:rPr lang="en-US" noProof="0" dirty="0"/>
              <a:t>fore you might have to hack a</a:t>
            </a:r>
            <a:br>
              <a:rPr lang="en-US" noProof="0" dirty="0"/>
            </a:br>
            <a:r>
              <a:rPr lang="en-US" noProof="0" dirty="0"/>
              <a:t>bit around with multiple text</a:t>
            </a:r>
            <a:br>
              <a:rPr lang="en-US" noProof="0" dirty="0"/>
            </a:br>
            <a:r>
              <a:rPr lang="en-US" noProof="0" dirty="0"/>
              <a:t>boxes or manual line breaks</a:t>
            </a:r>
            <a:br>
              <a:rPr lang="en-US" noProof="0" dirty="0"/>
            </a:br>
            <a:r>
              <a:rPr lang="en-US" noProof="0" dirty="0"/>
              <a:t>as I’m happily doing it here.</a:t>
            </a:r>
            <a:br>
              <a:rPr lang="en-US" noProof="0" dirty="0"/>
            </a:br>
            <a:r>
              <a:rPr lang="en-US" noProof="0" dirty="0"/>
              <a:t>To avoid starting a new </a:t>
            </a:r>
            <a:r>
              <a:rPr lang="en-US" noProof="0" dirty="0" err="1"/>
              <a:t>para</a:t>
            </a:r>
            <a:r>
              <a:rPr lang="en-US" noProof="0" dirty="0"/>
              <a:t>-</a:t>
            </a:r>
            <a:br>
              <a:rPr lang="en-US" noProof="0" dirty="0"/>
            </a:br>
            <a:r>
              <a:rPr lang="en-US" noProof="0" dirty="0"/>
              <a:t>graph every time you hit the ‘enter’ key (which you do not want here), use ‘shift’ &amp; ‘enter’.</a:t>
            </a:r>
          </a:p>
        </p:txBody>
      </p:sp>
      <p:sp>
        <p:nvSpPr>
          <p:cNvPr id="9" name="Content Placeholder 11"/>
          <p:cNvSpPr>
            <a:spLocks noGrp="1"/>
          </p:cNvSpPr>
          <p:nvPr>
            <p:ph sz="quarter" idx="13" hasCustomPrompt="1"/>
          </p:nvPr>
        </p:nvSpPr>
        <p:spPr>
          <a:xfrm>
            <a:off x="15319987" y="4716462"/>
            <a:ext cx="14580000" cy="17532000"/>
          </a:xfrm>
          <a:ln w="57150"/>
        </p:spPr>
        <p:txBody>
          <a:bodyPr>
            <a:normAutofit/>
          </a:bodyPr>
          <a:lstStyle>
            <a:lvl1pPr marL="0" indent="0">
              <a:buNone/>
              <a:defRPr sz="4000" b="0" baseline="0">
                <a:latin typeface="+mj-lt"/>
              </a:defRPr>
            </a:lvl1pPr>
          </a:lstStyle>
          <a:p>
            <a:pPr lvl="0"/>
            <a:r>
              <a:rPr lang="en-US" noProof="0"/>
              <a:t>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 Lorem ipsum dolor sit amet, consetetur sadipscing elitr, sed diam nonumy eirmod tempor invidunt ut labore et dolore magna aliquyam erat, sed diam voluptua. At vero eos et accusam et justo duo dolores et ea rebum. Stet clita kasd gubergren, no sea takimata sanctus est Lorem ipsum dolor sit amet.</a:t>
            </a:r>
          </a:p>
        </p:txBody>
      </p:sp>
      <p:sp>
        <p:nvSpPr>
          <p:cNvPr id="10" name="Content Placeholder 11"/>
          <p:cNvSpPr>
            <a:spLocks noGrp="1"/>
          </p:cNvSpPr>
          <p:nvPr>
            <p:ph sz="quarter" idx="14"/>
          </p:nvPr>
        </p:nvSpPr>
        <p:spPr>
          <a:xfrm>
            <a:off x="15319987" y="22617463"/>
            <a:ext cx="14580000" cy="17150999"/>
          </a:xfrm>
          <a:ln w="57150"/>
        </p:spPr>
        <p:txBody>
          <a:bodyPr>
            <a:normAutofit/>
          </a:bodyPr>
          <a:lstStyle>
            <a:lvl1pPr marL="0" indent="0">
              <a:buNone/>
              <a:defRPr sz="4000" b="0" baseline="0">
                <a:latin typeface="+mj-lt"/>
              </a:defRPr>
            </a:lvl1pPr>
          </a:lstStyle>
          <a:p>
            <a:pPr lvl="0"/>
            <a:r>
              <a:rPr lang="en-US" noProof="0"/>
              <a:t>Click to edit Master text styles</a:t>
            </a:r>
          </a:p>
        </p:txBody>
      </p:sp>
      <p:sp>
        <p:nvSpPr>
          <p:cNvPr id="11" name="Content Placeholder 11"/>
          <p:cNvSpPr>
            <a:spLocks noGrp="1"/>
          </p:cNvSpPr>
          <p:nvPr>
            <p:ph sz="quarter" idx="15" hasCustomPrompt="1"/>
          </p:nvPr>
        </p:nvSpPr>
        <p:spPr>
          <a:xfrm>
            <a:off x="7621387" y="15800562"/>
            <a:ext cx="15037200" cy="11207400"/>
          </a:xfrm>
          <a:solidFill>
            <a:schemeClr val="accent4">
              <a:lumMod val="20000"/>
              <a:lumOff val="80000"/>
            </a:schemeClr>
          </a:solidFill>
          <a:ln w="57150">
            <a:solidFill>
              <a:schemeClr val="accent4"/>
            </a:solidFill>
          </a:ln>
        </p:spPr>
        <p:txBody>
          <a:bodyPr>
            <a:normAutofit/>
          </a:bodyPr>
          <a:lstStyle>
            <a:lvl1pPr marL="0" indent="0">
              <a:buNone/>
              <a:defRPr sz="4000" b="0" baseline="0">
                <a:latin typeface="+mj-lt"/>
              </a:defRPr>
            </a:lvl1pPr>
          </a:lstStyle>
          <a:p>
            <a:pPr lvl="0"/>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p:txBody>
      </p:sp>
      <p:sp>
        <p:nvSpPr>
          <p:cNvPr id="4" name="Text Placeholder 3"/>
          <p:cNvSpPr>
            <a:spLocks noGrp="1"/>
          </p:cNvSpPr>
          <p:nvPr>
            <p:ph type="body" sz="quarter" idx="16" hasCustomPrompt="1"/>
          </p:nvPr>
        </p:nvSpPr>
        <p:spPr>
          <a:xfrm>
            <a:off x="22836188" y="22775862"/>
            <a:ext cx="6858000" cy="4343399"/>
          </a:xfrm>
          <a:noFill/>
          <a:ln>
            <a:noFill/>
          </a:ln>
        </p:spPr>
        <p:txBody>
          <a:bodyPr>
            <a:normAutofit/>
          </a:bodyPr>
          <a:lstStyle>
            <a:lvl1pPr marL="0" marR="0" indent="0" algn="l" defTabSz="4174795" rtl="0" eaLnBrk="1" fontAlgn="auto" latinLnBrk="0" hangingPunct="1">
              <a:lnSpc>
                <a:spcPct val="100000"/>
              </a:lnSpc>
              <a:spcBef>
                <a:spcPct val="20000"/>
              </a:spcBef>
              <a:spcAft>
                <a:spcPts val="0"/>
              </a:spcAft>
              <a:buClrTx/>
              <a:buSzTx/>
              <a:buFont typeface="Arial" pitchFamily="34" charset="0"/>
              <a:buNone/>
              <a:tabLst/>
              <a:defRPr sz="4000" baseline="0"/>
            </a:lvl1pPr>
          </a:lstStyle>
          <a:p>
            <a:pPr lvl="0"/>
            <a:r>
              <a:rPr lang="en-US" dirty="0"/>
              <a:t>Plan B: use multiple text-boxes..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endParaRPr lang="en-US" dirty="0"/>
          </a:p>
        </p:txBody>
      </p:sp>
      <p:sp>
        <p:nvSpPr>
          <p:cNvPr id="13" name="Text Placeholder 3"/>
          <p:cNvSpPr>
            <a:spLocks noGrp="1"/>
          </p:cNvSpPr>
          <p:nvPr>
            <p:ph type="body" sz="quarter" idx="17" hasCustomPrompt="1"/>
          </p:nvPr>
        </p:nvSpPr>
        <p:spPr>
          <a:xfrm>
            <a:off x="15444787" y="27043062"/>
            <a:ext cx="14249400" cy="12725400"/>
          </a:xfrm>
          <a:noFill/>
          <a:ln>
            <a:noFill/>
          </a:ln>
        </p:spPr>
        <p:txBody>
          <a:bodyPr>
            <a:normAutofit/>
          </a:bodyPr>
          <a:lstStyle>
            <a:lvl1pPr marL="0" marR="0" indent="0" algn="l" defTabSz="4174795" rtl="0" eaLnBrk="1" fontAlgn="auto" latinLnBrk="0" hangingPunct="1">
              <a:lnSpc>
                <a:spcPct val="100000"/>
              </a:lnSpc>
              <a:spcBef>
                <a:spcPct val="20000"/>
              </a:spcBef>
              <a:spcAft>
                <a:spcPts val="0"/>
              </a:spcAft>
              <a:buClrTx/>
              <a:buSzTx/>
              <a:buFont typeface="Arial" pitchFamily="34" charset="0"/>
              <a:buNone/>
              <a:tabLst/>
              <a:defRPr sz="4000" baseline="0"/>
            </a:lvl1pPr>
          </a:lstStyle>
          <a:p>
            <a:pPr marL="0" marR="0" lvl="0" indent="0" algn="l" defTabSz="4174795" rtl="0" eaLnBrk="1" fontAlgn="auto" latinLnBrk="0" hangingPunct="1">
              <a:lnSpc>
                <a:spcPct val="100000"/>
              </a:lnSpc>
              <a:spcBef>
                <a:spcPct val="20000"/>
              </a:spcBef>
              <a:spcAft>
                <a:spcPts val="0"/>
              </a:spcAft>
              <a:buClrTx/>
              <a:buSzTx/>
              <a:buFont typeface="Arial" pitchFamily="34" charset="0"/>
              <a:buNone/>
              <a:tabLst/>
              <a:defRPr/>
            </a:pP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 </a:t>
            </a:r>
            <a:r>
              <a:rPr lang="en-US" noProof="0" dirty="0" err="1"/>
              <a:t>consetetur</a:t>
            </a:r>
            <a:r>
              <a:rPr lang="en-US" noProof="0" dirty="0"/>
              <a:t> </a:t>
            </a:r>
            <a:r>
              <a:rPr lang="en-US" noProof="0" dirty="0" err="1"/>
              <a:t>sadipscing</a:t>
            </a:r>
            <a:r>
              <a:rPr lang="en-US" noProof="0" dirty="0"/>
              <a:t> </a:t>
            </a:r>
            <a:r>
              <a:rPr lang="en-US" noProof="0" dirty="0" err="1"/>
              <a:t>elitr</a:t>
            </a:r>
            <a:r>
              <a:rPr lang="en-US" noProof="0" dirty="0"/>
              <a:t>, </a:t>
            </a:r>
            <a:r>
              <a:rPr lang="en-US" noProof="0" dirty="0" err="1"/>
              <a:t>sed</a:t>
            </a:r>
            <a:r>
              <a:rPr lang="en-US" noProof="0" dirty="0"/>
              <a:t> </a:t>
            </a:r>
            <a:r>
              <a:rPr lang="en-US" noProof="0" dirty="0" err="1"/>
              <a:t>diam</a:t>
            </a:r>
            <a:r>
              <a:rPr lang="en-US" noProof="0" dirty="0"/>
              <a:t> </a:t>
            </a:r>
            <a:r>
              <a:rPr lang="en-US" noProof="0" dirty="0" err="1"/>
              <a:t>nonumy</a:t>
            </a:r>
            <a:r>
              <a:rPr lang="en-US" noProof="0" dirty="0"/>
              <a:t> </a:t>
            </a:r>
            <a:r>
              <a:rPr lang="en-US" noProof="0" dirty="0" err="1"/>
              <a:t>eirmod</a:t>
            </a:r>
            <a:r>
              <a:rPr lang="en-US" noProof="0" dirty="0"/>
              <a:t> </a:t>
            </a:r>
            <a:r>
              <a:rPr lang="en-US" noProof="0" dirty="0" err="1"/>
              <a:t>tempor</a:t>
            </a:r>
            <a:r>
              <a:rPr lang="en-US" noProof="0" dirty="0"/>
              <a:t> </a:t>
            </a:r>
            <a:r>
              <a:rPr lang="en-US" noProof="0" dirty="0" err="1"/>
              <a:t>invidunt</a:t>
            </a:r>
            <a:r>
              <a:rPr lang="en-US" noProof="0" dirty="0"/>
              <a:t> </a:t>
            </a:r>
            <a:r>
              <a:rPr lang="en-US" noProof="0" dirty="0" err="1"/>
              <a:t>ut</a:t>
            </a:r>
            <a:r>
              <a:rPr lang="en-US" noProof="0" dirty="0"/>
              <a:t> </a:t>
            </a:r>
            <a:r>
              <a:rPr lang="en-US" noProof="0" dirty="0" err="1"/>
              <a:t>labore</a:t>
            </a:r>
            <a:r>
              <a:rPr lang="en-US" noProof="0" dirty="0"/>
              <a:t> et </a:t>
            </a:r>
            <a:r>
              <a:rPr lang="en-US" noProof="0" dirty="0" err="1"/>
              <a:t>dolore</a:t>
            </a:r>
            <a:r>
              <a:rPr lang="en-US" noProof="0" dirty="0"/>
              <a:t> magna </a:t>
            </a:r>
            <a:r>
              <a:rPr lang="en-US" noProof="0" dirty="0" err="1"/>
              <a:t>aliquyam</a:t>
            </a:r>
            <a:r>
              <a:rPr lang="en-US" noProof="0" dirty="0"/>
              <a:t> </a:t>
            </a:r>
            <a:r>
              <a:rPr lang="en-US" noProof="0" dirty="0" err="1"/>
              <a:t>erat</a:t>
            </a:r>
            <a:r>
              <a:rPr lang="en-US" noProof="0" dirty="0"/>
              <a:t>, </a:t>
            </a:r>
            <a:r>
              <a:rPr lang="en-US" noProof="0" dirty="0" err="1"/>
              <a:t>sed</a:t>
            </a:r>
            <a:r>
              <a:rPr lang="en-US" noProof="0" dirty="0"/>
              <a:t> </a:t>
            </a:r>
            <a:r>
              <a:rPr lang="en-US" noProof="0" dirty="0" err="1"/>
              <a:t>diam</a:t>
            </a:r>
            <a:r>
              <a:rPr lang="en-US" noProof="0" dirty="0"/>
              <a:t> </a:t>
            </a:r>
            <a:r>
              <a:rPr lang="en-US" noProof="0" dirty="0" err="1"/>
              <a:t>voluptua</a:t>
            </a:r>
            <a:r>
              <a:rPr lang="en-US" noProof="0" dirty="0"/>
              <a:t>. At </a:t>
            </a:r>
            <a:r>
              <a:rPr lang="en-US" noProof="0" dirty="0" err="1"/>
              <a:t>vero</a:t>
            </a:r>
            <a:r>
              <a:rPr lang="en-US" noProof="0" dirty="0"/>
              <a:t> </a:t>
            </a:r>
            <a:r>
              <a:rPr lang="en-US" noProof="0" dirty="0" err="1"/>
              <a:t>eos</a:t>
            </a:r>
            <a:r>
              <a:rPr lang="en-US" noProof="0" dirty="0"/>
              <a:t> et </a:t>
            </a:r>
            <a:r>
              <a:rPr lang="en-US" noProof="0" dirty="0" err="1"/>
              <a:t>accusam</a:t>
            </a:r>
            <a:r>
              <a:rPr lang="en-US" noProof="0" dirty="0"/>
              <a:t> et </a:t>
            </a:r>
            <a:r>
              <a:rPr lang="en-US" noProof="0" dirty="0" err="1"/>
              <a:t>justo</a:t>
            </a:r>
            <a:r>
              <a:rPr lang="en-US" noProof="0" dirty="0"/>
              <a:t> duo </a:t>
            </a:r>
            <a:r>
              <a:rPr lang="en-US" noProof="0" dirty="0" err="1"/>
              <a:t>dolores</a:t>
            </a:r>
            <a:r>
              <a:rPr lang="en-US" noProof="0" dirty="0"/>
              <a:t> et </a:t>
            </a:r>
            <a:r>
              <a:rPr lang="en-US" noProof="0" dirty="0" err="1"/>
              <a:t>ea</a:t>
            </a:r>
            <a:r>
              <a:rPr lang="en-US" noProof="0" dirty="0"/>
              <a:t> </a:t>
            </a:r>
            <a:r>
              <a:rPr lang="en-US" noProof="0" dirty="0" err="1"/>
              <a:t>rebum</a:t>
            </a:r>
            <a:r>
              <a:rPr lang="en-US" noProof="0" dirty="0"/>
              <a:t>. Stet </a:t>
            </a:r>
            <a:r>
              <a:rPr lang="en-US" noProof="0" dirty="0" err="1"/>
              <a:t>clita</a:t>
            </a:r>
            <a:r>
              <a:rPr lang="en-US" noProof="0" dirty="0"/>
              <a:t> </a:t>
            </a:r>
            <a:r>
              <a:rPr lang="en-US" noProof="0" dirty="0" err="1"/>
              <a:t>kasd</a:t>
            </a:r>
            <a:r>
              <a:rPr lang="en-US" noProof="0" dirty="0"/>
              <a:t> </a:t>
            </a:r>
            <a:r>
              <a:rPr lang="en-US" noProof="0" dirty="0" err="1"/>
              <a:t>gubergren</a:t>
            </a:r>
            <a:r>
              <a:rPr lang="en-US" noProof="0" dirty="0"/>
              <a:t>, no sea </a:t>
            </a:r>
            <a:r>
              <a:rPr lang="en-US" noProof="0" dirty="0" err="1"/>
              <a:t>takimata</a:t>
            </a:r>
            <a:r>
              <a:rPr lang="en-US" noProof="0" dirty="0"/>
              <a:t> </a:t>
            </a:r>
            <a:r>
              <a:rPr lang="en-US" noProof="0" dirty="0" err="1"/>
              <a:t>sanctus</a:t>
            </a:r>
            <a:r>
              <a:rPr lang="en-US" noProof="0" dirty="0"/>
              <a:t> </a:t>
            </a:r>
            <a:r>
              <a:rPr lang="en-US" noProof="0" dirty="0" err="1"/>
              <a:t>est</a:t>
            </a:r>
            <a:r>
              <a:rPr lang="en-US" noProof="0" dirty="0"/>
              <a:t> </a:t>
            </a:r>
            <a:r>
              <a:rPr lang="en-US" noProof="0" dirty="0" err="1"/>
              <a:t>Lorem</a:t>
            </a:r>
            <a:r>
              <a:rPr lang="en-US" noProof="0" dirty="0"/>
              <a:t> </a:t>
            </a:r>
            <a:r>
              <a:rPr lang="en-US" noProof="0" dirty="0" err="1"/>
              <a:t>ipsum</a:t>
            </a:r>
            <a:r>
              <a:rPr lang="en-US" noProof="0" dirty="0"/>
              <a:t> dolor sit </a:t>
            </a:r>
            <a:r>
              <a:rPr lang="en-US" noProof="0" dirty="0" err="1"/>
              <a:t>amet</a:t>
            </a:r>
            <a:r>
              <a:rPr lang="en-US" noProof="0" dirty="0"/>
              <a:t>.</a:t>
            </a:r>
          </a:p>
          <a:p>
            <a:pPr lvl="0"/>
            <a:endParaRPr lang="en-US" dirty="0"/>
          </a:p>
        </p:txBody>
      </p:sp>
      <p:sp>
        <p:nvSpPr>
          <p:cNvPr id="16" name="Text Placeholder 3"/>
          <p:cNvSpPr>
            <a:spLocks noGrp="1"/>
          </p:cNvSpPr>
          <p:nvPr>
            <p:ph type="body" sz="quarter" idx="18"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extLst>
      <p:ext uri="{BB962C8B-B14F-4D97-AF65-F5344CB8AC3E}">
        <p14:creationId xmlns:p14="http://schemas.microsoft.com/office/powerpoint/2010/main" val="2164097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15" name="Rectangle 14"/>
          <p:cNvSpPr/>
          <p:nvPr userDrawn="1"/>
        </p:nvSpPr>
        <p:spPr>
          <a:xfrm>
            <a:off x="379987" y="493376"/>
            <a:ext cx="29520000" cy="3811924"/>
          </a:xfrm>
          <a:prstGeom prst="rect">
            <a:avLst/>
          </a:prstGeom>
          <a:solidFill>
            <a:schemeClr val="accent3">
              <a:lumMod val="20000"/>
              <a:lumOff val="80000"/>
            </a:schemeClr>
          </a:solidFill>
          <a:ln w="571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ctrTitle" hasCustomPrompt="1"/>
          </p:nvPr>
        </p:nvSpPr>
        <p:spPr>
          <a:xfrm>
            <a:off x="379987" y="493376"/>
            <a:ext cx="29520000" cy="1784686"/>
          </a:xfrm>
          <a:noFill/>
          <a:ln>
            <a:noFill/>
          </a:ln>
        </p:spPr>
        <p:txBody>
          <a:bodyPr tIns="360000" anchor="t" anchorCtr="0"/>
          <a:lstStyle>
            <a:lvl1pPr>
              <a:defRPr/>
            </a:lvl1pPr>
          </a:lstStyle>
          <a:p>
            <a:r>
              <a:rPr lang="en-US" noProof="0"/>
              <a:t>Poster Title</a:t>
            </a:r>
          </a:p>
        </p:txBody>
      </p:sp>
      <p:sp>
        <p:nvSpPr>
          <p:cNvPr id="14" name="Text Placeholder 13"/>
          <p:cNvSpPr>
            <a:spLocks noGrp="1"/>
          </p:cNvSpPr>
          <p:nvPr>
            <p:ph type="body" sz="quarter" idx="11" hasCustomPrompt="1"/>
          </p:nvPr>
        </p:nvSpPr>
        <p:spPr>
          <a:xfrm>
            <a:off x="379987" y="2358230"/>
            <a:ext cx="29520000" cy="1062832"/>
          </a:xfrm>
          <a:noFill/>
          <a:ln>
            <a:noFill/>
          </a:ln>
        </p:spPr>
        <p:txBody>
          <a:bodyPr>
            <a:normAutofit/>
          </a:bodyPr>
          <a:lstStyle>
            <a:lvl1pPr marL="0" indent="0" algn="ctr">
              <a:buNone/>
              <a:defRPr sz="4400" baseline="0"/>
            </a:lvl1pPr>
          </a:lstStyle>
          <a:p>
            <a:pPr lvl="0"/>
            <a:r>
              <a:rPr lang="en-US" noProof="0"/>
              <a:t>Author Name, Author Name and Author Name</a:t>
            </a:r>
          </a:p>
        </p:txBody>
      </p:sp>
      <p:sp>
        <p:nvSpPr>
          <p:cNvPr id="16" name="Text Placeholder 3"/>
          <p:cNvSpPr>
            <a:spLocks noGrp="1"/>
          </p:cNvSpPr>
          <p:nvPr>
            <p:ph type="body" sz="quarter" idx="12" hasCustomPrompt="1"/>
          </p:nvPr>
        </p:nvSpPr>
        <p:spPr>
          <a:xfrm>
            <a:off x="379413" y="3222625"/>
            <a:ext cx="29521150" cy="960437"/>
          </a:xfrm>
          <a:noFill/>
          <a:ln>
            <a:noFill/>
          </a:ln>
        </p:spPr>
        <p:txBody>
          <a:bodyPr/>
          <a:lstStyle>
            <a:lvl1pPr marL="0" indent="0" algn="ctr">
              <a:buNone/>
              <a:defRPr sz="9600"/>
            </a:lvl1pPr>
          </a:lstStyle>
          <a:p>
            <a:pPr algn="ctr"/>
            <a:r>
              <a:rPr lang="en-US" sz="4000" noProof="0" dirty="0"/>
              <a:t>Bio-Inspired Robotics Laboratory, Department of Engineering, University of Cambridge</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2698227" y="10702131"/>
            <a:ext cx="22557528" cy="227995033"/>
          </a:xfrm>
        </p:spPr>
        <p:txBody>
          <a:bodyPr vert="eaVert"/>
          <a:lstStyle/>
          <a:p>
            <a:r>
              <a:rPr lang="en-US"/>
              <a:t>Click to edit Master title style</a:t>
            </a:r>
            <a:endParaRPr lang="de-CH"/>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p:cNvPicPr>
            <a:picLocks noChangeAspect="1"/>
          </p:cNvPicPr>
          <p:nvPr userDrawn="1"/>
        </p:nvPicPr>
        <p:blipFill>
          <a:blip r:embed="rId9" cstate="print">
            <a:extLst>
              <a:ext uri="{28A0092B-C50C-407E-A947-70E740481C1C}">
                <a14:useLocalDpi xmlns:a14="http://schemas.microsoft.com/office/drawing/2010/main" val="0"/>
              </a:ext>
            </a:extLst>
          </a:blip>
          <a:stretch>
            <a:fillRect/>
          </a:stretch>
        </p:blipFill>
        <p:spPr>
          <a:xfrm>
            <a:off x="508124" y="39945806"/>
            <a:ext cx="7392863" cy="2744656"/>
          </a:xfrm>
          <a:prstGeom prst="rect">
            <a:avLst/>
          </a:prstGeom>
        </p:spPr>
      </p:pic>
      <p:sp>
        <p:nvSpPr>
          <p:cNvPr id="2" name="Title Placeholder 1"/>
          <p:cNvSpPr>
            <a:spLocks noGrp="1"/>
          </p:cNvSpPr>
          <p:nvPr>
            <p:ph type="title"/>
          </p:nvPr>
        </p:nvSpPr>
        <p:spPr>
          <a:xfrm>
            <a:off x="1513999" y="1714326"/>
            <a:ext cx="27251978" cy="7134754"/>
          </a:xfrm>
          <a:prstGeom prst="rect">
            <a:avLst/>
          </a:prstGeom>
          <a:solidFill>
            <a:schemeClr val="accent3">
              <a:lumMod val="20000"/>
              <a:lumOff val="80000"/>
            </a:schemeClr>
          </a:solidFill>
          <a:ln w="57150">
            <a:solidFill>
              <a:schemeClr val="accent3"/>
            </a:solidFill>
          </a:ln>
        </p:spPr>
        <p:txBody>
          <a:bodyPr vert="horz" lIns="417479" tIns="208739" rIns="417479" bIns="208739" rtlCol="0" anchor="ctr">
            <a:normAutofit/>
          </a:bodyPr>
          <a:lstStyle/>
          <a:p>
            <a:r>
              <a:rPr lang="en-US" noProof="0"/>
              <a:t>Click to edit Master title style</a:t>
            </a:r>
            <a:endParaRPr lang="en-US" noProof="0" dirty="0"/>
          </a:p>
        </p:txBody>
      </p:sp>
      <p:sp>
        <p:nvSpPr>
          <p:cNvPr id="3" name="Text Placeholder 2"/>
          <p:cNvSpPr>
            <a:spLocks noGrp="1"/>
          </p:cNvSpPr>
          <p:nvPr>
            <p:ph type="body" idx="1"/>
          </p:nvPr>
        </p:nvSpPr>
        <p:spPr>
          <a:xfrm>
            <a:off x="1513999" y="9988665"/>
            <a:ext cx="27251978" cy="28251648"/>
          </a:xfrm>
          <a:prstGeom prst="rect">
            <a:avLst/>
          </a:prstGeom>
          <a:solidFill>
            <a:schemeClr val="accent1">
              <a:lumMod val="20000"/>
              <a:lumOff val="80000"/>
            </a:schemeClr>
          </a:solidFill>
          <a:ln w="57150">
            <a:solidFill>
              <a:schemeClr val="accent1"/>
            </a:solidFill>
          </a:ln>
        </p:spPr>
        <p:txBody>
          <a:bodyPr vert="horz" lIns="417479" tIns="208739" rIns="417479" bIns="208739"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n-US" noProof="0" dirty="0"/>
          </a:p>
        </p:txBody>
      </p:sp>
      <p:sp>
        <p:nvSpPr>
          <p:cNvPr id="12" name="Rectangle 11"/>
          <p:cNvSpPr/>
          <p:nvPr userDrawn="1"/>
        </p:nvSpPr>
        <p:spPr>
          <a:xfrm>
            <a:off x="6834187" y="41724599"/>
            <a:ext cx="15138400" cy="1015663"/>
          </a:xfrm>
          <a:prstGeom prst="rect">
            <a:avLst/>
          </a:prstGeom>
        </p:spPr>
        <p:txBody>
          <a:bodyPr>
            <a:spAutoFit/>
          </a:bodyPr>
          <a:lstStyle/>
          <a:p>
            <a:pPr algn="ctr"/>
            <a:r>
              <a:rPr lang="en-US" sz="6000" noProof="0" dirty="0"/>
              <a:t>http://divf.eng.cam.ac.uk/birl</a:t>
            </a:r>
          </a:p>
        </p:txBody>
      </p:sp>
      <p:pic>
        <p:nvPicPr>
          <p:cNvPr id="1026" name="Picture 2" descr="Engineering"/>
          <p:cNvPicPr>
            <a:picLocks noChangeAspect="1" noChangeArrowheads="1"/>
          </p:cNvPicPr>
          <p:nvPr userDrawn="1"/>
        </p:nvPicPr>
        <p:blipFill>
          <a:blip r:embed="rId10">
            <a:extLst>
              <a:ext uri="{28A0092B-C50C-407E-A947-70E740481C1C}">
                <a14:useLocalDpi xmlns:a14="http://schemas.microsoft.com/office/drawing/2010/main" val="0"/>
              </a:ext>
            </a:extLst>
          </a:blip>
          <a:srcRect/>
          <a:stretch>
            <a:fillRect/>
          </a:stretch>
        </p:blipFill>
        <p:spPr bwMode="auto">
          <a:xfrm>
            <a:off x="20778787" y="39993604"/>
            <a:ext cx="8943342" cy="26968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lt2" tx2="dk2" accent1="accent1" accent2="accent2" accent3="accent3" accent4="accent4" accent5="accent5" accent6="accent6" hlink="hlink" folHlink="folHlink"/>
  <p:sldLayoutIdLst>
    <p:sldLayoutId id="2147483688" r:id="rId1"/>
    <p:sldLayoutId id="2147483686" r:id="rId2"/>
    <p:sldLayoutId id="2147483685" r:id="rId3"/>
    <p:sldLayoutId id="2147483687" r:id="rId4"/>
    <p:sldLayoutId id="2147483689" r:id="rId5"/>
    <p:sldLayoutId id="2147483673" r:id="rId6"/>
    <p:sldLayoutId id="2147483683" r:id="rId7"/>
  </p:sldLayoutIdLst>
  <p:txStyles>
    <p:titleStyle>
      <a:lvl1pPr algn="ctr" defTabSz="4174795" rtl="0" eaLnBrk="1" latinLnBrk="0" hangingPunct="1">
        <a:spcBef>
          <a:spcPct val="0"/>
        </a:spcBef>
        <a:buNone/>
        <a:defRPr sz="8800" b="1" kern="1200">
          <a:solidFill>
            <a:schemeClr val="tx1"/>
          </a:solidFill>
          <a:latin typeface="+mj-lt"/>
          <a:ea typeface="+mj-ea"/>
          <a:cs typeface="+mj-cs"/>
        </a:defRPr>
      </a:lvl1pPr>
    </p:titleStyle>
    <p:bodyStyle>
      <a:lvl1pPr marL="1565549" indent="-1565549" algn="l" defTabSz="4174795" rtl="0" eaLnBrk="1" latinLnBrk="0" hangingPunct="1">
        <a:spcBef>
          <a:spcPct val="20000"/>
        </a:spcBef>
        <a:buFont typeface="Arial" pitchFamily="34" charset="0"/>
        <a:buChar char="•"/>
        <a:defRPr sz="14600" kern="1200">
          <a:solidFill>
            <a:schemeClr val="tx1"/>
          </a:solidFill>
          <a:latin typeface="+mn-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p:bodyStyle>
    <p:otherStyle>
      <a:defPPr>
        <a:defRPr lang="de-DE"/>
      </a:defPPr>
      <a:lvl1pPr marL="0" algn="l" defTabSz="4174795" rtl="0" eaLnBrk="1" latinLnBrk="0" hangingPunct="1">
        <a:defRPr sz="8200" kern="1200">
          <a:solidFill>
            <a:schemeClr val="tx1"/>
          </a:solidFill>
          <a:latin typeface="+mn-lt"/>
          <a:ea typeface="+mn-ea"/>
          <a:cs typeface="+mn-cs"/>
        </a:defRPr>
      </a:lvl1pPr>
      <a:lvl2pPr marL="2087393" algn="l" defTabSz="4174795" rtl="0" eaLnBrk="1" latinLnBrk="0" hangingPunct="1">
        <a:defRPr sz="8200" kern="1200">
          <a:solidFill>
            <a:schemeClr val="tx1"/>
          </a:solidFill>
          <a:latin typeface="+mn-lt"/>
          <a:ea typeface="+mn-ea"/>
          <a:cs typeface="+mn-cs"/>
        </a:defRPr>
      </a:lvl2pPr>
      <a:lvl3pPr marL="4174795" algn="l" defTabSz="4174795" rtl="0" eaLnBrk="1" latinLnBrk="0" hangingPunct="1">
        <a:defRPr sz="8200" kern="1200">
          <a:solidFill>
            <a:schemeClr val="tx1"/>
          </a:solidFill>
          <a:latin typeface="+mn-lt"/>
          <a:ea typeface="+mn-ea"/>
          <a:cs typeface="+mn-cs"/>
        </a:defRPr>
      </a:lvl3pPr>
      <a:lvl4pPr marL="6262189" algn="l" defTabSz="4174795" rtl="0" eaLnBrk="1" latinLnBrk="0" hangingPunct="1">
        <a:defRPr sz="8200" kern="1200">
          <a:solidFill>
            <a:schemeClr val="tx1"/>
          </a:solidFill>
          <a:latin typeface="+mn-lt"/>
          <a:ea typeface="+mn-ea"/>
          <a:cs typeface="+mn-cs"/>
        </a:defRPr>
      </a:lvl4pPr>
      <a:lvl5pPr marL="8349582" algn="l" defTabSz="4174795" rtl="0" eaLnBrk="1" latinLnBrk="0" hangingPunct="1">
        <a:defRPr sz="8200" kern="1200">
          <a:solidFill>
            <a:schemeClr val="tx1"/>
          </a:solidFill>
          <a:latin typeface="+mn-lt"/>
          <a:ea typeface="+mn-ea"/>
          <a:cs typeface="+mn-cs"/>
        </a:defRPr>
      </a:lvl5pPr>
      <a:lvl6pPr marL="10436984" algn="l" defTabSz="4174795" rtl="0" eaLnBrk="1" latinLnBrk="0" hangingPunct="1">
        <a:defRPr sz="8200" kern="1200">
          <a:solidFill>
            <a:schemeClr val="tx1"/>
          </a:solidFill>
          <a:latin typeface="+mn-lt"/>
          <a:ea typeface="+mn-ea"/>
          <a:cs typeface="+mn-cs"/>
        </a:defRPr>
      </a:lvl6pPr>
      <a:lvl7pPr marL="12524377" algn="l" defTabSz="4174795" rtl="0" eaLnBrk="1" latinLnBrk="0" hangingPunct="1">
        <a:defRPr sz="8200" kern="1200">
          <a:solidFill>
            <a:schemeClr val="tx1"/>
          </a:solidFill>
          <a:latin typeface="+mn-lt"/>
          <a:ea typeface="+mn-ea"/>
          <a:cs typeface="+mn-cs"/>
        </a:defRPr>
      </a:lvl7pPr>
      <a:lvl8pPr marL="14611770" algn="l" defTabSz="4174795" rtl="0" eaLnBrk="1" latinLnBrk="0" hangingPunct="1">
        <a:defRPr sz="8200" kern="1200">
          <a:solidFill>
            <a:schemeClr val="tx1"/>
          </a:solidFill>
          <a:latin typeface="+mn-lt"/>
          <a:ea typeface="+mn-ea"/>
          <a:cs typeface="+mn-cs"/>
        </a:defRPr>
      </a:lvl8pPr>
      <a:lvl9pPr marL="16699173" algn="l" defTabSz="4174795" rtl="0" eaLnBrk="1" latinLnBrk="0" hangingPunct="1">
        <a:defRPr sz="82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emf"/><Relationship Id="rId13" Type="http://schemas.openxmlformats.org/officeDocument/2006/relationships/image" Target="../media/image13.png"/><Relationship Id="rId18" Type="http://schemas.openxmlformats.org/officeDocument/2006/relationships/oleObject" Target="../embeddings/oleObject6.bin"/><Relationship Id="rId3" Type="http://schemas.openxmlformats.org/officeDocument/2006/relationships/notesSlide" Target="../notesSlides/notesSlide1.xml"/><Relationship Id="rId21" Type="http://schemas.openxmlformats.org/officeDocument/2006/relationships/oleObject" Target="../embeddings/oleObject8.bin"/><Relationship Id="rId7" Type="http://schemas.openxmlformats.org/officeDocument/2006/relationships/oleObject" Target="../embeddings/oleObject2.bin"/><Relationship Id="rId12" Type="http://schemas.openxmlformats.org/officeDocument/2006/relationships/image" Target="../media/image12.png"/><Relationship Id="rId17" Type="http://schemas.openxmlformats.org/officeDocument/2006/relationships/image" Target="../media/image7.emf"/><Relationship Id="rId25" Type="http://schemas.openxmlformats.org/officeDocument/2006/relationships/image" Target="../media/image16.jpg"/><Relationship Id="rId2" Type="http://schemas.openxmlformats.org/officeDocument/2006/relationships/slideLayout" Target="../slideLayouts/slideLayout5.xml"/><Relationship Id="rId16" Type="http://schemas.openxmlformats.org/officeDocument/2006/relationships/oleObject" Target="../embeddings/oleObject5.bin"/><Relationship Id="rId20" Type="http://schemas.openxmlformats.org/officeDocument/2006/relationships/image" Target="../media/image8.emf"/><Relationship Id="rId1" Type="http://schemas.openxmlformats.org/officeDocument/2006/relationships/vmlDrawing" Target="../drawings/vmlDrawing1.vml"/><Relationship Id="rId6" Type="http://schemas.openxmlformats.org/officeDocument/2006/relationships/image" Target="../media/image3.emf"/><Relationship Id="rId11" Type="http://schemas.openxmlformats.org/officeDocument/2006/relationships/image" Target="../media/image5.emf"/><Relationship Id="rId24" Type="http://schemas.openxmlformats.org/officeDocument/2006/relationships/image" Target="../media/image15.jpeg"/><Relationship Id="rId5" Type="http://schemas.openxmlformats.org/officeDocument/2006/relationships/oleObject" Target="../embeddings/oleObject1.bin"/><Relationship Id="rId15" Type="http://schemas.openxmlformats.org/officeDocument/2006/relationships/image" Target="../media/image6.emf"/><Relationship Id="rId23" Type="http://schemas.openxmlformats.org/officeDocument/2006/relationships/image" Target="../media/image14.jpeg"/><Relationship Id="rId10" Type="http://schemas.openxmlformats.org/officeDocument/2006/relationships/oleObject" Target="../embeddings/oleObject3.bin"/><Relationship Id="rId19" Type="http://schemas.openxmlformats.org/officeDocument/2006/relationships/oleObject" Target="../embeddings/oleObject7.bin"/><Relationship Id="rId4" Type="http://schemas.openxmlformats.org/officeDocument/2006/relationships/image" Target="../media/image10.jpeg"/><Relationship Id="rId9" Type="http://schemas.openxmlformats.org/officeDocument/2006/relationships/image" Target="../media/image11.png"/><Relationship Id="rId14" Type="http://schemas.openxmlformats.org/officeDocument/2006/relationships/oleObject" Target="../embeddings/oleObject4.bin"/><Relationship Id="rId22" Type="http://schemas.openxmlformats.org/officeDocument/2006/relationships/image" Target="../media/image9.emf"/></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accent1">
            <a:lumMod val="20000"/>
            <a:lumOff val="80000"/>
          </a:schemeClr>
        </a:solidFill>
        <a:effectLst/>
      </p:bgPr>
    </p:bg>
    <p:spTree>
      <p:nvGrpSpPr>
        <p:cNvPr id="1" name=""/>
        <p:cNvGrpSpPr/>
        <p:nvPr/>
      </p:nvGrpSpPr>
      <p:grpSpPr>
        <a:xfrm>
          <a:off x="0" y="0"/>
          <a:ext cx="0" cy="0"/>
          <a:chOff x="0" y="0"/>
          <a:chExt cx="0" cy="0"/>
        </a:xfrm>
      </p:grpSpPr>
      <p:sp>
        <p:nvSpPr>
          <p:cNvPr id="61" name="Content Placeholder 2">
            <a:extLst>
              <a:ext uri="{FF2B5EF4-FFF2-40B4-BE49-F238E27FC236}">
                <a16:creationId xmlns:a16="http://schemas.microsoft.com/office/drawing/2014/main" id="{EB2F1E70-A0C4-40DC-B1EC-BC44C9C2CBE8}"/>
              </a:ext>
            </a:extLst>
          </p:cNvPr>
          <p:cNvSpPr txBox="1">
            <a:spLocks/>
          </p:cNvSpPr>
          <p:nvPr/>
        </p:nvSpPr>
        <p:spPr>
          <a:xfrm>
            <a:off x="377740" y="37711900"/>
            <a:ext cx="29557518" cy="2136531"/>
          </a:xfrm>
          <a:prstGeom prst="rect">
            <a:avLst/>
          </a:prstGeom>
          <a:solidFill>
            <a:schemeClr val="bg1"/>
          </a:solidFill>
          <a:ln w="57150">
            <a:solidFill>
              <a:schemeClr val="accent1"/>
            </a:solidFill>
          </a:ln>
        </p:spPr>
        <p:txBody>
          <a:bodyPr vert="horz" lIns="417479" tIns="208739" rIns="417479" bIns="208739" rtlCol="0">
            <a:normAutofit/>
          </a:bodyPr>
          <a:lstStyle>
            <a:lvl1pPr marL="0" indent="0" algn="l" defTabSz="4174795" rtl="0" eaLnBrk="1" latinLnBrk="0" hangingPunct="1">
              <a:spcBef>
                <a:spcPct val="20000"/>
              </a:spcBef>
              <a:buFont typeface="Arial" pitchFamily="34" charset="0"/>
              <a:buNone/>
              <a:defRPr sz="4000" b="0" kern="1200" baseline="0">
                <a:solidFill>
                  <a:schemeClr val="tx1"/>
                </a:solidFill>
                <a:latin typeface="+mj-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a:lstStyle>
          <a:p>
            <a:endParaRPr lang="en-GB" sz="60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de-CH" sz="3200" dirty="0"/>
          </a:p>
          <a:p>
            <a:endParaRPr lang="de-CH"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p:txBody>
      </p:sp>
      <p:sp>
        <p:nvSpPr>
          <p:cNvPr id="171" name="Content Placeholder 2">
            <a:extLst>
              <a:ext uri="{FF2B5EF4-FFF2-40B4-BE49-F238E27FC236}">
                <a16:creationId xmlns:a16="http://schemas.microsoft.com/office/drawing/2014/main" id="{CBBBCDC7-E6BA-47B0-901C-3071F97EFAA6}"/>
              </a:ext>
            </a:extLst>
          </p:cNvPr>
          <p:cNvSpPr txBox="1">
            <a:spLocks/>
          </p:cNvSpPr>
          <p:nvPr/>
        </p:nvSpPr>
        <p:spPr>
          <a:xfrm>
            <a:off x="378402" y="11879262"/>
            <a:ext cx="14761585" cy="6675025"/>
          </a:xfrm>
          <a:prstGeom prst="rect">
            <a:avLst/>
          </a:prstGeom>
          <a:solidFill>
            <a:schemeClr val="bg1"/>
          </a:solidFill>
          <a:ln w="57150">
            <a:solidFill>
              <a:schemeClr val="accent1"/>
            </a:solidFill>
          </a:ln>
        </p:spPr>
        <p:txBody>
          <a:bodyPr vert="horz" lIns="417479" tIns="208739" rIns="417479" bIns="208739" rtlCol="0">
            <a:normAutofit/>
          </a:bodyPr>
          <a:lstStyle>
            <a:lvl1pPr marL="0" indent="0" algn="l" defTabSz="4174795" rtl="0" eaLnBrk="1" latinLnBrk="0" hangingPunct="1">
              <a:spcBef>
                <a:spcPct val="20000"/>
              </a:spcBef>
              <a:buFont typeface="Arial" pitchFamily="34" charset="0"/>
              <a:buNone/>
              <a:defRPr sz="4000" b="0" kern="1200" baseline="0">
                <a:solidFill>
                  <a:schemeClr val="tx1"/>
                </a:solidFill>
                <a:latin typeface="+mj-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a:lstStyle>
          <a:p>
            <a:pPr marL="857250" indent="-857250">
              <a:buFont typeface="Arial" panose="020B0604020202020204" pitchFamily="34" charset="0"/>
              <a:buChar char="•"/>
            </a:pPr>
            <a:endParaRPr lang="en-GB" sz="60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de-CH" sz="3200" dirty="0"/>
          </a:p>
          <a:p>
            <a:pPr marL="457200" indent="-457200">
              <a:buFont typeface="Arial" panose="020B0604020202020204" pitchFamily="34" charset="0"/>
              <a:buChar char="•"/>
            </a:pPr>
            <a:endParaRPr lang="de-CH"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a:p>
            <a:pPr marL="457200" indent="-457200">
              <a:buFont typeface="Arial" panose="020B0604020202020204" pitchFamily="34" charset="0"/>
              <a:buChar char="•"/>
            </a:pPr>
            <a:endParaRPr lang="en-GB" sz="3200" dirty="0"/>
          </a:p>
        </p:txBody>
      </p:sp>
      <p:sp>
        <p:nvSpPr>
          <p:cNvPr id="166" name="Content Placeholder 2">
            <a:extLst>
              <a:ext uri="{FF2B5EF4-FFF2-40B4-BE49-F238E27FC236}">
                <a16:creationId xmlns:a16="http://schemas.microsoft.com/office/drawing/2014/main" id="{8A7CF748-E880-4197-820A-D56DC23DEAC2}"/>
              </a:ext>
            </a:extLst>
          </p:cNvPr>
          <p:cNvSpPr txBox="1">
            <a:spLocks/>
          </p:cNvSpPr>
          <p:nvPr/>
        </p:nvSpPr>
        <p:spPr>
          <a:xfrm>
            <a:off x="15288168" y="4485878"/>
            <a:ext cx="14614993" cy="14068410"/>
          </a:xfrm>
          <a:prstGeom prst="rect">
            <a:avLst/>
          </a:prstGeom>
          <a:solidFill>
            <a:schemeClr val="bg1"/>
          </a:solidFill>
          <a:ln w="57150">
            <a:solidFill>
              <a:schemeClr val="accent1"/>
            </a:solidFill>
          </a:ln>
        </p:spPr>
        <p:txBody>
          <a:bodyPr vert="horz" lIns="417479" tIns="208739" rIns="417479" bIns="208739" rtlCol="0">
            <a:normAutofit/>
          </a:bodyPr>
          <a:lstStyle>
            <a:lvl1pPr marL="0" indent="0" algn="l" defTabSz="4174795" rtl="0" eaLnBrk="1" latinLnBrk="0" hangingPunct="1">
              <a:spcBef>
                <a:spcPct val="20000"/>
              </a:spcBef>
              <a:buFont typeface="Arial" pitchFamily="34" charset="0"/>
              <a:buNone/>
              <a:defRPr sz="4000" b="0" kern="1200" baseline="0">
                <a:solidFill>
                  <a:schemeClr val="tx1"/>
                </a:solidFill>
                <a:latin typeface="+mj-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a:lstStyle>
          <a:p>
            <a:endParaRPr lang="en-GB" sz="60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de-CH" sz="3200" dirty="0"/>
          </a:p>
          <a:p>
            <a:endParaRPr lang="de-CH"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p:txBody>
      </p:sp>
      <p:sp>
        <p:nvSpPr>
          <p:cNvPr id="3" name="Content Placeholder 2"/>
          <p:cNvSpPr>
            <a:spLocks noGrp="1"/>
          </p:cNvSpPr>
          <p:nvPr>
            <p:ph sz="quarter" idx="10"/>
          </p:nvPr>
        </p:nvSpPr>
        <p:spPr>
          <a:xfrm>
            <a:off x="377739" y="4485878"/>
            <a:ext cx="14762247" cy="7227830"/>
          </a:xfrm>
          <a:solidFill>
            <a:schemeClr val="bg1"/>
          </a:solidFill>
        </p:spPr>
        <p:txBody>
          <a:bodyPr>
            <a:normAutofit fontScale="77500" lnSpcReduction="20000"/>
          </a:bodyPr>
          <a:lstStyle/>
          <a:p>
            <a:endParaRPr lang="en-GB" sz="60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US" sz="3200" dirty="0">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4300" dirty="0">
                <a:cs typeface="Times New Roman" panose="02020603050405020304" pitchFamily="18" charset="0"/>
              </a:rPr>
              <a:t>Morphology affects tactile sensor response, pre-processing stimuli before inference can be done. It is fundamental we understand how the influence can change the robot perception of its surroundings.</a:t>
            </a:r>
          </a:p>
          <a:p>
            <a:pPr marL="457200" indent="-457200">
              <a:buFont typeface="Arial" panose="020B0604020202020204" pitchFamily="34" charset="0"/>
              <a:buChar char="•"/>
            </a:pPr>
            <a:r>
              <a:rPr lang="en-US" sz="4300" dirty="0">
                <a:cs typeface="Times New Roman" panose="02020603050405020304" pitchFamily="18" charset="0"/>
              </a:rPr>
              <a:t>Through morphology, wish to influence the sensor response to retrieve tactile information which simplifies a predetermined, tactile, object discrimination task. </a:t>
            </a:r>
            <a:endParaRPr lang="en-GB" sz="4300" dirty="0"/>
          </a:p>
          <a:p>
            <a:endParaRPr lang="de-CH" sz="3200" dirty="0"/>
          </a:p>
          <a:p>
            <a:endParaRPr lang="de-CH"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p:txBody>
      </p:sp>
      <p:sp>
        <p:nvSpPr>
          <p:cNvPr id="60" name="Title 59">
            <a:extLst>
              <a:ext uri="{FF2B5EF4-FFF2-40B4-BE49-F238E27FC236}">
                <a16:creationId xmlns:a16="http://schemas.microsoft.com/office/drawing/2014/main" id="{74AB33DF-D663-4B59-BF30-E7EFBE3114EC}"/>
              </a:ext>
            </a:extLst>
          </p:cNvPr>
          <p:cNvSpPr>
            <a:spLocks noGrp="1"/>
          </p:cNvSpPr>
          <p:nvPr>
            <p:ph type="ctrTitle"/>
          </p:nvPr>
        </p:nvSpPr>
        <p:spPr>
          <a:xfrm>
            <a:off x="379987" y="493376"/>
            <a:ext cx="29520000" cy="1784686"/>
          </a:xfrm>
        </p:spPr>
        <p:txBody>
          <a:bodyPr anchor="ctr">
            <a:noAutofit/>
          </a:bodyPr>
          <a:lstStyle/>
          <a:p>
            <a:r>
              <a:rPr lang="en-GB" sz="5400" dirty="0">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endParaRPr lang="en-US" sz="5400" dirty="0"/>
          </a:p>
        </p:txBody>
      </p:sp>
      <p:sp>
        <p:nvSpPr>
          <p:cNvPr id="62" name="Text Placeholder 61">
            <a:extLst>
              <a:ext uri="{FF2B5EF4-FFF2-40B4-BE49-F238E27FC236}">
                <a16:creationId xmlns:a16="http://schemas.microsoft.com/office/drawing/2014/main" id="{4A990D91-09EB-4A22-B778-802CF67907BC}"/>
              </a:ext>
            </a:extLst>
          </p:cNvPr>
          <p:cNvSpPr>
            <a:spLocks noGrp="1"/>
          </p:cNvSpPr>
          <p:nvPr>
            <p:ph type="body" sz="quarter" idx="11"/>
          </p:nvPr>
        </p:nvSpPr>
        <p:spPr>
          <a:xfrm>
            <a:off x="379987" y="2358230"/>
            <a:ext cx="29520000" cy="1062832"/>
          </a:xfrm>
        </p:spPr>
        <p:txBody>
          <a:bodyPr anchor="t">
            <a:normAutofit lnSpcReduction="10000"/>
          </a:bodyPr>
          <a:lstStyle/>
          <a:p>
            <a:r>
              <a:rPr lang="en-GB" b="1" dirty="0">
                <a:solidFill>
                  <a:prstClr val="black"/>
                </a:solidFill>
                <a:latin typeface="Arsenal" panose="02010504060200020004" pitchFamily="50" charset="0"/>
              </a:rPr>
              <a:t>Luca </a:t>
            </a:r>
            <a:r>
              <a:rPr lang="en-GB" b="1" dirty="0" err="1">
                <a:solidFill>
                  <a:prstClr val="black"/>
                </a:solidFill>
                <a:latin typeface="Arsenal" panose="02010504060200020004" pitchFamily="50" charset="0"/>
              </a:rPr>
              <a:t>Scimeca</a:t>
            </a:r>
            <a:r>
              <a:rPr lang="en-GB" b="1" dirty="0">
                <a:solidFill>
                  <a:prstClr val="black"/>
                </a:solidFill>
                <a:latin typeface="Arsenal" panose="02010504060200020004" pitchFamily="50" charset="0"/>
              </a:rPr>
              <a:t>, Perla </a:t>
            </a:r>
            <a:r>
              <a:rPr lang="en-GB" b="1" dirty="0" err="1">
                <a:solidFill>
                  <a:prstClr val="black"/>
                </a:solidFill>
                <a:latin typeface="Arsenal" panose="02010504060200020004" pitchFamily="50" charset="0"/>
              </a:rPr>
              <a:t>Maiolino</a:t>
            </a:r>
            <a:r>
              <a:rPr lang="en-GB" b="1" dirty="0">
                <a:solidFill>
                  <a:prstClr val="black"/>
                </a:solidFill>
                <a:latin typeface="Arsenal" panose="02010504060200020004" pitchFamily="50" charset="0"/>
              </a:rPr>
              <a:t> and Fumiya Iida</a:t>
            </a:r>
          </a:p>
          <a:p>
            <a:endParaRPr lang="en-US" dirty="0"/>
          </a:p>
        </p:txBody>
      </p:sp>
      <p:sp>
        <p:nvSpPr>
          <p:cNvPr id="64" name="Text Placeholder 63">
            <a:extLst>
              <a:ext uri="{FF2B5EF4-FFF2-40B4-BE49-F238E27FC236}">
                <a16:creationId xmlns:a16="http://schemas.microsoft.com/office/drawing/2014/main" id="{E597291D-4CB5-4640-B6EE-177AA7F81497}"/>
              </a:ext>
            </a:extLst>
          </p:cNvPr>
          <p:cNvSpPr>
            <a:spLocks noGrp="1"/>
          </p:cNvSpPr>
          <p:nvPr>
            <p:ph type="body" sz="quarter" idx="18"/>
          </p:nvPr>
        </p:nvSpPr>
        <p:spPr>
          <a:xfrm>
            <a:off x="379413" y="3222625"/>
            <a:ext cx="29521150" cy="960437"/>
          </a:xfrm>
        </p:spPr>
        <p:txBody>
          <a:bodyPr anchor="ctr">
            <a:normAutofit fontScale="40000" lnSpcReduction="20000"/>
          </a:bodyPr>
          <a:lstStyle/>
          <a:p>
            <a:endParaRPr lang="en-US" dirty="0"/>
          </a:p>
        </p:txBody>
      </p:sp>
      <p:sp>
        <p:nvSpPr>
          <p:cNvPr id="157" name="Content Placeholder 2">
            <a:extLst>
              <a:ext uri="{FF2B5EF4-FFF2-40B4-BE49-F238E27FC236}">
                <a16:creationId xmlns:a16="http://schemas.microsoft.com/office/drawing/2014/main" id="{6250EF9F-6BF5-4DC5-A47F-303DCD6A8394}"/>
              </a:ext>
            </a:extLst>
          </p:cNvPr>
          <p:cNvSpPr txBox="1">
            <a:spLocks/>
          </p:cNvSpPr>
          <p:nvPr/>
        </p:nvSpPr>
        <p:spPr>
          <a:xfrm>
            <a:off x="377739" y="18702342"/>
            <a:ext cx="29557519" cy="10567719"/>
          </a:xfrm>
          <a:prstGeom prst="rect">
            <a:avLst/>
          </a:prstGeom>
          <a:solidFill>
            <a:schemeClr val="bg1"/>
          </a:solidFill>
          <a:ln w="57150">
            <a:solidFill>
              <a:schemeClr val="accent1"/>
            </a:solidFill>
          </a:ln>
        </p:spPr>
        <p:txBody>
          <a:bodyPr vert="horz" lIns="417479" tIns="208739" rIns="417479" bIns="208739" rtlCol="0">
            <a:normAutofit/>
          </a:bodyPr>
          <a:lstStyle>
            <a:lvl1pPr marL="0" indent="0" algn="l" defTabSz="4174795" rtl="0" eaLnBrk="1" latinLnBrk="0" hangingPunct="1">
              <a:spcBef>
                <a:spcPct val="20000"/>
              </a:spcBef>
              <a:buFont typeface="Arial" pitchFamily="34" charset="0"/>
              <a:buNone/>
              <a:defRPr sz="4000" b="0" kern="1200" baseline="0">
                <a:solidFill>
                  <a:schemeClr val="tx1"/>
                </a:solidFill>
                <a:latin typeface="+mj-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a:lstStyle>
          <a:p>
            <a:endParaRPr lang="en-GB" sz="6000"/>
          </a:p>
          <a:p>
            <a:endParaRPr lang="en-GB" sz="3200"/>
          </a:p>
          <a:p>
            <a:endParaRPr lang="en-GB" sz="3200"/>
          </a:p>
          <a:p>
            <a:endParaRPr lang="en-GB" sz="3200"/>
          </a:p>
          <a:p>
            <a:endParaRPr lang="en-GB" sz="3200"/>
          </a:p>
          <a:p>
            <a:endParaRPr lang="en-GB" sz="3200"/>
          </a:p>
          <a:p>
            <a:endParaRPr lang="en-GB" sz="3200"/>
          </a:p>
          <a:p>
            <a:endParaRPr lang="en-GB" sz="3200"/>
          </a:p>
          <a:p>
            <a:endParaRPr lang="en-GB" sz="3200"/>
          </a:p>
          <a:p>
            <a:endParaRPr lang="en-GB" sz="3200"/>
          </a:p>
          <a:p>
            <a:endParaRPr lang="de-CH" sz="3200"/>
          </a:p>
          <a:p>
            <a:endParaRPr lang="de-CH" sz="3200"/>
          </a:p>
          <a:p>
            <a:endParaRPr lang="en-GB" sz="3200"/>
          </a:p>
          <a:p>
            <a:endParaRPr lang="en-GB" sz="3200"/>
          </a:p>
          <a:p>
            <a:endParaRPr lang="en-GB" sz="3200"/>
          </a:p>
          <a:p>
            <a:endParaRPr lang="en-GB" sz="3200"/>
          </a:p>
          <a:p>
            <a:endParaRPr lang="en-GB" sz="3200"/>
          </a:p>
          <a:p>
            <a:endParaRPr lang="en-GB" sz="3200"/>
          </a:p>
          <a:p>
            <a:endParaRPr lang="en-GB" sz="3200" dirty="0"/>
          </a:p>
        </p:txBody>
      </p:sp>
      <p:sp>
        <p:nvSpPr>
          <p:cNvPr id="158" name="Content Placeholder 2">
            <a:extLst>
              <a:ext uri="{FF2B5EF4-FFF2-40B4-BE49-F238E27FC236}">
                <a16:creationId xmlns:a16="http://schemas.microsoft.com/office/drawing/2014/main" id="{88082658-B3D4-49B6-9DEE-14C4BBC019C0}"/>
              </a:ext>
            </a:extLst>
          </p:cNvPr>
          <p:cNvSpPr txBox="1">
            <a:spLocks/>
          </p:cNvSpPr>
          <p:nvPr/>
        </p:nvSpPr>
        <p:spPr>
          <a:xfrm>
            <a:off x="377740" y="29418115"/>
            <a:ext cx="29557518" cy="8162942"/>
          </a:xfrm>
          <a:prstGeom prst="rect">
            <a:avLst/>
          </a:prstGeom>
          <a:solidFill>
            <a:schemeClr val="bg1"/>
          </a:solidFill>
          <a:ln w="57150">
            <a:solidFill>
              <a:schemeClr val="accent1"/>
            </a:solidFill>
          </a:ln>
        </p:spPr>
        <p:txBody>
          <a:bodyPr vert="horz" lIns="417479" tIns="208739" rIns="417479" bIns="208739" rtlCol="0">
            <a:normAutofit/>
          </a:bodyPr>
          <a:lstStyle>
            <a:lvl1pPr marL="0" indent="0" algn="l" defTabSz="4174795" rtl="0" eaLnBrk="1" latinLnBrk="0" hangingPunct="1">
              <a:spcBef>
                <a:spcPct val="20000"/>
              </a:spcBef>
              <a:buFont typeface="Arial" pitchFamily="34" charset="0"/>
              <a:buNone/>
              <a:defRPr sz="4000" b="0" kern="1200" baseline="0">
                <a:solidFill>
                  <a:schemeClr val="tx1"/>
                </a:solidFill>
                <a:latin typeface="+mj-lt"/>
                <a:ea typeface="+mn-ea"/>
                <a:cs typeface="+mn-cs"/>
              </a:defRPr>
            </a:lvl1pPr>
            <a:lvl2pPr marL="3392016" indent="-1304623" algn="l" defTabSz="4174795" rtl="0" eaLnBrk="1" latinLnBrk="0" hangingPunct="1">
              <a:spcBef>
                <a:spcPct val="20000"/>
              </a:spcBef>
              <a:buFont typeface="Arial" pitchFamily="34" charset="0"/>
              <a:buChar char="–"/>
              <a:defRPr sz="12800" kern="1200">
                <a:solidFill>
                  <a:schemeClr val="tx1"/>
                </a:solidFill>
                <a:latin typeface="+mn-lt"/>
                <a:ea typeface="+mn-ea"/>
                <a:cs typeface="+mn-cs"/>
              </a:defRPr>
            </a:lvl2pPr>
            <a:lvl3pPr marL="5218492" indent="-1043697" algn="l" defTabSz="4174795" rtl="0" eaLnBrk="1" latinLnBrk="0" hangingPunct="1">
              <a:spcBef>
                <a:spcPct val="20000"/>
              </a:spcBef>
              <a:buFont typeface="Arial" pitchFamily="34" charset="0"/>
              <a:buChar char="•"/>
              <a:defRPr sz="11000" kern="1200">
                <a:solidFill>
                  <a:schemeClr val="tx1"/>
                </a:solidFill>
                <a:latin typeface="+mn-lt"/>
                <a:ea typeface="+mn-ea"/>
                <a:cs typeface="+mn-cs"/>
              </a:defRPr>
            </a:lvl3pPr>
            <a:lvl4pPr marL="7305885"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4pPr>
            <a:lvl5pPr marL="9393287"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5pPr>
            <a:lvl6pPr marL="11480681"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6pPr>
            <a:lvl7pPr marL="13568074"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7pPr>
            <a:lvl8pPr marL="15655476"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8pPr>
            <a:lvl9pPr marL="17742869" indent="-1043697" algn="l" defTabSz="4174795" rtl="0" eaLnBrk="1" latinLnBrk="0" hangingPunct="1">
              <a:spcBef>
                <a:spcPct val="20000"/>
              </a:spcBef>
              <a:buFont typeface="Arial" pitchFamily="34" charset="0"/>
              <a:buChar char="•"/>
              <a:defRPr sz="9100" kern="1200">
                <a:solidFill>
                  <a:schemeClr val="tx1"/>
                </a:solidFill>
                <a:latin typeface="+mn-lt"/>
                <a:ea typeface="+mn-ea"/>
                <a:cs typeface="+mn-cs"/>
              </a:defRPr>
            </a:lvl9pPr>
          </a:lstStyle>
          <a:p>
            <a:endParaRPr lang="en-GB" sz="60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de-CH" sz="3200" dirty="0"/>
          </a:p>
          <a:p>
            <a:endParaRPr lang="de-CH" sz="3200" dirty="0"/>
          </a:p>
          <a:p>
            <a:endParaRPr lang="en-GB" sz="3200" dirty="0"/>
          </a:p>
          <a:p>
            <a:endParaRPr lang="en-GB" sz="3200" dirty="0"/>
          </a:p>
          <a:p>
            <a:endParaRPr lang="en-GB" sz="3200" dirty="0"/>
          </a:p>
          <a:p>
            <a:endParaRPr lang="en-GB" sz="3200" dirty="0"/>
          </a:p>
          <a:p>
            <a:endParaRPr lang="en-GB" sz="3200" dirty="0"/>
          </a:p>
          <a:p>
            <a:endParaRPr lang="en-GB" sz="3200" dirty="0"/>
          </a:p>
          <a:p>
            <a:endParaRPr lang="en-GB" sz="3200" dirty="0"/>
          </a:p>
        </p:txBody>
      </p:sp>
      <p:sp>
        <p:nvSpPr>
          <p:cNvPr id="160" name="TextBox 159">
            <a:extLst>
              <a:ext uri="{FF2B5EF4-FFF2-40B4-BE49-F238E27FC236}">
                <a16:creationId xmlns:a16="http://schemas.microsoft.com/office/drawing/2014/main" id="{F567936D-C59E-4B93-A766-00918045D443}"/>
              </a:ext>
            </a:extLst>
          </p:cNvPr>
          <p:cNvSpPr txBox="1"/>
          <p:nvPr/>
        </p:nvSpPr>
        <p:spPr>
          <a:xfrm>
            <a:off x="15893234" y="4664136"/>
            <a:ext cx="5893305" cy="825667"/>
          </a:xfrm>
          <a:prstGeom prst="rect">
            <a:avLst/>
          </a:prstGeom>
          <a:noFill/>
        </p:spPr>
        <p:txBody>
          <a:bodyPr wrap="none" rtlCol="0">
            <a:spAutoFit/>
          </a:bodyPr>
          <a:lstStyle/>
          <a:p>
            <a:pPr algn="ctr"/>
            <a:r>
              <a:rPr lang="en-US" sz="5400" b="1" u="sng" dirty="0">
                <a:latin typeface="Times New Roman" panose="02020603050405020304" pitchFamily="18" charset="0"/>
                <a:cs typeface="Times New Roman" panose="02020603050405020304" pitchFamily="18" charset="0"/>
              </a:rPr>
              <a:t>Experimental Set-up</a:t>
            </a:r>
          </a:p>
        </p:txBody>
      </p:sp>
      <p:grpSp>
        <p:nvGrpSpPr>
          <p:cNvPr id="6" name="Group 5">
            <a:extLst>
              <a:ext uri="{FF2B5EF4-FFF2-40B4-BE49-F238E27FC236}">
                <a16:creationId xmlns:a16="http://schemas.microsoft.com/office/drawing/2014/main" id="{07B2AC3C-0935-4C73-850F-158D945F1CB0}"/>
              </a:ext>
            </a:extLst>
          </p:cNvPr>
          <p:cNvGrpSpPr/>
          <p:nvPr/>
        </p:nvGrpSpPr>
        <p:grpSpPr>
          <a:xfrm>
            <a:off x="15893234" y="4509607"/>
            <a:ext cx="13614502" cy="11427838"/>
            <a:chOff x="15593834" y="4509607"/>
            <a:chExt cx="13338960" cy="10833248"/>
          </a:xfrm>
        </p:grpSpPr>
        <p:pic>
          <p:nvPicPr>
            <p:cNvPr id="161" name="Picture 160">
              <a:extLst>
                <a:ext uri="{FF2B5EF4-FFF2-40B4-BE49-F238E27FC236}">
                  <a16:creationId xmlns:a16="http://schemas.microsoft.com/office/drawing/2014/main" id="{074AB2A2-1239-4A32-A93A-F31BE859EB02}"/>
                </a:ext>
              </a:extLst>
            </p:cNvPr>
            <p:cNvPicPr>
              <a:picLocks noChangeAspect="1"/>
            </p:cNvPicPr>
            <p:nvPr/>
          </p:nvPicPr>
          <p:blipFill rotWithShape="1">
            <a:blip r:embed="rId4" cstate="print">
              <a:extLst>
                <a:ext uri="{28A0092B-C50C-407E-A947-70E740481C1C}">
                  <a14:useLocalDpi xmlns:a14="http://schemas.microsoft.com/office/drawing/2010/main" val="0"/>
                </a:ext>
              </a:extLst>
            </a:blip>
            <a:srcRect l="419" r="419"/>
            <a:stretch/>
          </p:blipFill>
          <p:spPr>
            <a:xfrm>
              <a:off x="15593834" y="6525204"/>
              <a:ext cx="13338960" cy="8817651"/>
            </a:xfrm>
            <a:prstGeom prst="rect">
              <a:avLst/>
            </a:prstGeom>
            <a:noFill/>
            <a:ln w="92075" cmpd="sng">
              <a:noFill/>
            </a:ln>
            <a:effectLst>
              <a:softEdge rad="112500"/>
            </a:effectLst>
          </p:spPr>
        </p:pic>
        <p:sp>
          <p:nvSpPr>
            <p:cNvPr id="162" name="TextBox 161">
              <a:extLst>
                <a:ext uri="{FF2B5EF4-FFF2-40B4-BE49-F238E27FC236}">
                  <a16:creationId xmlns:a16="http://schemas.microsoft.com/office/drawing/2014/main" id="{9C2CA9E8-DF6A-44F9-B74E-50FE64ED4211}"/>
                </a:ext>
              </a:extLst>
            </p:cNvPr>
            <p:cNvSpPr txBox="1"/>
            <p:nvPr/>
          </p:nvSpPr>
          <p:spPr>
            <a:xfrm>
              <a:off x="21613471" y="5529410"/>
              <a:ext cx="165032" cy="964900"/>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graphicFrame>
          <p:nvGraphicFramePr>
            <p:cNvPr id="163" name="Object 162">
              <a:extLst>
                <a:ext uri="{FF2B5EF4-FFF2-40B4-BE49-F238E27FC236}">
                  <a16:creationId xmlns:a16="http://schemas.microsoft.com/office/drawing/2014/main" id="{7B9B3AA8-B3CB-4700-82C0-8B2CC778F693}"/>
                </a:ext>
              </a:extLst>
            </p:cNvPr>
            <p:cNvGraphicFramePr>
              <a:graphicFrameLocks noChangeAspect="1"/>
            </p:cNvGraphicFramePr>
            <p:nvPr>
              <p:extLst>
                <p:ext uri="{D42A27DB-BD31-4B8C-83A1-F6EECF244321}">
                  <p14:modId xmlns:p14="http://schemas.microsoft.com/office/powerpoint/2010/main" val="1529512224"/>
                </p:ext>
              </p:extLst>
            </p:nvPr>
          </p:nvGraphicFramePr>
          <p:xfrm>
            <a:off x="25256262" y="5168706"/>
            <a:ext cx="3668922" cy="3415245"/>
          </p:xfrm>
          <a:graphic>
            <a:graphicData uri="http://schemas.openxmlformats.org/presentationml/2006/ole">
              <mc:AlternateContent xmlns:mc="http://schemas.openxmlformats.org/markup-compatibility/2006">
                <mc:Choice xmlns:v="urn:schemas-microsoft-com:vml" Requires="v">
                  <p:oleObj spid="_x0000_s1284" name="Acrobat Document" r:id="rId5" imgW="3860280" imgH="3791160" progId="AcroExch.Document.DC">
                    <p:embed/>
                  </p:oleObj>
                </mc:Choice>
                <mc:Fallback>
                  <p:oleObj name="Acrobat Document" r:id="rId5" imgW="3860280" imgH="3791160" progId="AcroExch.Document.DC">
                    <p:embed/>
                    <p:pic>
                      <p:nvPicPr>
                        <p:cNvPr id="47" name="Object 46">
                          <a:extLst>
                            <a:ext uri="{FF2B5EF4-FFF2-40B4-BE49-F238E27FC236}">
                              <a16:creationId xmlns:a16="http://schemas.microsoft.com/office/drawing/2014/main" id="{54378032-DFE0-4854-A34A-5AB7D585B8C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25256262" y="5168706"/>
                          <a:ext cx="3668922" cy="341524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164" name="TextBox 163">
              <a:extLst>
                <a:ext uri="{FF2B5EF4-FFF2-40B4-BE49-F238E27FC236}">
                  <a16:creationId xmlns:a16="http://schemas.microsoft.com/office/drawing/2014/main" id="{0FB30D34-98D8-4365-82C2-C61BF871D37D}"/>
                </a:ext>
              </a:extLst>
            </p:cNvPr>
            <p:cNvSpPr txBox="1"/>
            <p:nvPr/>
          </p:nvSpPr>
          <p:spPr>
            <a:xfrm>
              <a:off x="25581873" y="4509607"/>
              <a:ext cx="2446253" cy="599803"/>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sp>
          <p:nvSpPr>
            <p:cNvPr id="165" name="TextBox 164">
              <a:extLst>
                <a:ext uri="{FF2B5EF4-FFF2-40B4-BE49-F238E27FC236}">
                  <a16:creationId xmlns:a16="http://schemas.microsoft.com/office/drawing/2014/main" id="{273108F5-C760-40E1-A3F0-8D59D44F3277}"/>
                </a:ext>
              </a:extLst>
            </p:cNvPr>
            <p:cNvSpPr txBox="1"/>
            <p:nvPr/>
          </p:nvSpPr>
          <p:spPr>
            <a:xfrm>
              <a:off x="17337433" y="5956147"/>
              <a:ext cx="4834635" cy="633011"/>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grpSp>
      <p:sp>
        <p:nvSpPr>
          <p:cNvPr id="168" name="TextBox 167">
            <a:extLst>
              <a:ext uri="{FF2B5EF4-FFF2-40B4-BE49-F238E27FC236}">
                <a16:creationId xmlns:a16="http://schemas.microsoft.com/office/drawing/2014/main" id="{1D8B0700-514B-4E5F-AB02-A131FE4B337B}"/>
              </a:ext>
            </a:extLst>
          </p:cNvPr>
          <p:cNvSpPr txBox="1"/>
          <p:nvPr/>
        </p:nvSpPr>
        <p:spPr>
          <a:xfrm>
            <a:off x="622908" y="4614982"/>
            <a:ext cx="7648248" cy="923330"/>
          </a:xfrm>
          <a:prstGeom prst="rect">
            <a:avLst/>
          </a:prstGeom>
          <a:noFill/>
        </p:spPr>
        <p:txBody>
          <a:bodyPr wrap="none" rtlCol="0">
            <a:spAutoFit/>
          </a:bodyPr>
          <a:lstStyle/>
          <a:p>
            <a:pPr algn="ctr"/>
            <a:r>
              <a:rPr lang="en-US" sz="5400" b="1" u="sng" dirty="0">
                <a:latin typeface="Times New Roman" panose="02020603050405020304" pitchFamily="18" charset="0"/>
                <a:cs typeface="Times New Roman" panose="02020603050405020304" pitchFamily="18" charset="0"/>
              </a:rPr>
              <a:t>Motivation &amp; Hypothesis</a:t>
            </a:r>
          </a:p>
        </p:txBody>
      </p:sp>
      <p:graphicFrame>
        <p:nvGraphicFramePr>
          <p:cNvPr id="169" name="Object 168">
            <a:extLst>
              <a:ext uri="{FF2B5EF4-FFF2-40B4-BE49-F238E27FC236}">
                <a16:creationId xmlns:a16="http://schemas.microsoft.com/office/drawing/2014/main" id="{08B85643-07AD-4A23-AC1A-CF30659B238E}"/>
              </a:ext>
            </a:extLst>
          </p:cNvPr>
          <p:cNvGraphicFramePr>
            <a:graphicFrameLocks noChangeAspect="1"/>
          </p:cNvGraphicFramePr>
          <p:nvPr>
            <p:extLst>
              <p:ext uri="{D42A27DB-BD31-4B8C-83A1-F6EECF244321}">
                <p14:modId xmlns:p14="http://schemas.microsoft.com/office/powerpoint/2010/main" val="3718125967"/>
              </p:ext>
            </p:extLst>
          </p:nvPr>
        </p:nvGraphicFramePr>
        <p:xfrm>
          <a:off x="1614175" y="6044442"/>
          <a:ext cx="12741026" cy="2236974"/>
        </p:xfrm>
        <a:graphic>
          <a:graphicData uri="http://schemas.openxmlformats.org/presentationml/2006/ole">
            <mc:AlternateContent xmlns:mc="http://schemas.openxmlformats.org/markup-compatibility/2006">
              <mc:Choice xmlns:v="urn:schemas-microsoft-com:vml" Requires="v">
                <p:oleObj spid="_x0000_s1285" name="Acrobat Document" r:id="rId7" imgW="16029360" imgH="2816280" progId="AcroExch.Document.DC">
                  <p:embed/>
                </p:oleObj>
              </mc:Choice>
              <mc:Fallback>
                <p:oleObj name="Acrobat Document" r:id="rId7" imgW="16029360" imgH="2816280" progId="AcroExch.Document.DC">
                  <p:embed/>
                  <p:pic>
                    <p:nvPicPr>
                      <p:cNvPr id="23" name="Object 22">
                        <a:extLst>
                          <a:ext uri="{FF2B5EF4-FFF2-40B4-BE49-F238E27FC236}">
                            <a16:creationId xmlns:a16="http://schemas.microsoft.com/office/drawing/2014/main" id="{36A23369-C99D-4A6B-B362-95DA9336E2A8}"/>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1614175" y="6044442"/>
                        <a:ext cx="12741026" cy="2236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79" name="Picture 78" descr="A screenshot of a cell phone&#10;&#10;Description generated with very high confidence">
            <a:extLst>
              <a:ext uri="{FF2B5EF4-FFF2-40B4-BE49-F238E27FC236}">
                <a16:creationId xmlns:a16="http://schemas.microsoft.com/office/drawing/2014/main" id="{BB20DFB5-57E0-4DBA-93BB-4B1DC860D988}"/>
              </a:ext>
            </a:extLst>
          </p:cNvPr>
          <p:cNvPicPr>
            <a:picLocks noChangeAspect="1"/>
          </p:cNvPicPr>
          <p:nvPr/>
        </p:nvPicPr>
        <p:blipFill rotWithShape="1">
          <a:blip r:embed="rId9" cstate="print">
            <a:extLst>
              <a:ext uri="{28A0092B-C50C-407E-A947-70E740481C1C}">
                <a14:useLocalDpi xmlns:a14="http://schemas.microsoft.com/office/drawing/2010/main" val="0"/>
              </a:ext>
            </a:extLst>
          </a:blip>
          <a:srcRect l="53" t="294" r="49" b="14538"/>
          <a:stretch/>
        </p:blipFill>
        <p:spPr>
          <a:xfrm>
            <a:off x="8655161" y="12136412"/>
            <a:ext cx="6012299" cy="6214652"/>
          </a:xfrm>
          <a:prstGeom prst="rect">
            <a:avLst/>
          </a:prstGeom>
        </p:spPr>
      </p:pic>
      <p:graphicFrame>
        <p:nvGraphicFramePr>
          <p:cNvPr id="189" name="Object 188">
            <a:extLst>
              <a:ext uri="{FF2B5EF4-FFF2-40B4-BE49-F238E27FC236}">
                <a16:creationId xmlns:a16="http://schemas.microsoft.com/office/drawing/2014/main" id="{FC257017-4343-488C-8783-89D2F41F4DE7}"/>
              </a:ext>
            </a:extLst>
          </p:cNvPr>
          <p:cNvGraphicFramePr>
            <a:graphicFrameLocks noChangeAspect="1"/>
          </p:cNvGraphicFramePr>
          <p:nvPr>
            <p:extLst>
              <p:ext uri="{D42A27DB-BD31-4B8C-83A1-F6EECF244321}">
                <p14:modId xmlns:p14="http://schemas.microsoft.com/office/powerpoint/2010/main" val="951102293"/>
              </p:ext>
            </p:extLst>
          </p:nvPr>
        </p:nvGraphicFramePr>
        <p:xfrm>
          <a:off x="21253629" y="21081096"/>
          <a:ext cx="8281611" cy="5012104"/>
        </p:xfrm>
        <a:graphic>
          <a:graphicData uri="http://schemas.openxmlformats.org/presentationml/2006/ole">
            <mc:AlternateContent xmlns:mc="http://schemas.openxmlformats.org/markup-compatibility/2006">
              <mc:Choice xmlns:v="urn:schemas-microsoft-com:vml" Requires="v">
                <p:oleObj spid="_x0000_s1286" name="Acrobat Document" r:id="rId10" imgW="10084680" imgH="6105960" progId="AcroExch.Document.DC">
                  <p:embed/>
                </p:oleObj>
              </mc:Choice>
              <mc:Fallback>
                <p:oleObj name="Acrobat Document" r:id="rId10" imgW="10084680" imgH="6105960" progId="AcroExch.Document.DC">
                  <p:embed/>
                  <p:pic>
                    <p:nvPicPr>
                      <p:cNvPr id="26" name="Object 25">
                        <a:extLst>
                          <a:ext uri="{FF2B5EF4-FFF2-40B4-BE49-F238E27FC236}">
                            <a16:creationId xmlns:a16="http://schemas.microsoft.com/office/drawing/2014/main" id="{3A87D5FB-A4AD-487A-B2E9-7AEB88802EE1}"/>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1253629" y="21081096"/>
                        <a:ext cx="8281611" cy="5012104"/>
                      </a:xfrm>
                      <a:prstGeom prst="rect">
                        <a:avLst/>
                      </a:prstGeom>
                      <a:noFill/>
                      <a:extLst/>
                    </p:spPr>
                  </p:pic>
                </p:oleObj>
              </mc:Fallback>
            </mc:AlternateContent>
          </a:graphicData>
        </a:graphic>
      </p:graphicFrame>
      <p:sp>
        <p:nvSpPr>
          <p:cNvPr id="190" name="TextBox 189">
            <a:extLst>
              <a:ext uri="{FF2B5EF4-FFF2-40B4-BE49-F238E27FC236}">
                <a16:creationId xmlns:a16="http://schemas.microsoft.com/office/drawing/2014/main" id="{F3AD9BC7-A4E3-4087-819C-D7ECCAC847E7}"/>
              </a:ext>
            </a:extLst>
          </p:cNvPr>
          <p:cNvSpPr txBox="1"/>
          <p:nvPr/>
        </p:nvSpPr>
        <p:spPr>
          <a:xfrm>
            <a:off x="23260780" y="20116223"/>
            <a:ext cx="5250348"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Clusters in PCA subspace</a:t>
            </a:r>
          </a:p>
        </p:txBody>
      </p:sp>
      <p:pic>
        <p:nvPicPr>
          <p:cNvPr id="197" name="Picture 196">
            <a:extLst>
              <a:ext uri="{FF2B5EF4-FFF2-40B4-BE49-F238E27FC236}">
                <a16:creationId xmlns:a16="http://schemas.microsoft.com/office/drawing/2014/main" id="{3573CC9F-093D-436A-B4B9-CA215642F7D1}"/>
              </a:ext>
            </a:extLst>
          </p:cNvPr>
          <p:cNvPicPr>
            <a:picLocks noChangeAspect="1"/>
          </p:cNvPicPr>
          <p:nvPr/>
        </p:nvPicPr>
        <p:blipFill rotWithShape="1">
          <a:blip r:embed="rId12" cstate="print"/>
          <a:srcRect l="5429" t="12262" r="61366" b="9563"/>
          <a:stretch/>
        </p:blipFill>
        <p:spPr>
          <a:xfrm>
            <a:off x="1359013" y="20914679"/>
            <a:ext cx="6145568" cy="5425969"/>
          </a:xfrm>
          <a:prstGeom prst="rect">
            <a:avLst/>
          </a:prstGeom>
        </p:spPr>
      </p:pic>
      <p:sp>
        <p:nvSpPr>
          <p:cNvPr id="198" name="TextBox 197">
            <a:extLst>
              <a:ext uri="{FF2B5EF4-FFF2-40B4-BE49-F238E27FC236}">
                <a16:creationId xmlns:a16="http://schemas.microsoft.com/office/drawing/2014/main" id="{5F4B0CF2-C60D-404A-84A1-C0FA42E25630}"/>
              </a:ext>
            </a:extLst>
          </p:cNvPr>
          <p:cNvSpPr txBox="1"/>
          <p:nvPr/>
        </p:nvSpPr>
        <p:spPr>
          <a:xfrm>
            <a:off x="2161659" y="20067872"/>
            <a:ext cx="4032451"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Raw Tactile Images</a:t>
            </a:r>
          </a:p>
        </p:txBody>
      </p:sp>
      <p:sp>
        <p:nvSpPr>
          <p:cNvPr id="199" name="TextBox 198">
            <a:extLst>
              <a:ext uri="{FF2B5EF4-FFF2-40B4-BE49-F238E27FC236}">
                <a16:creationId xmlns:a16="http://schemas.microsoft.com/office/drawing/2014/main" id="{8ECA095A-A181-4122-B794-647D6690B952}"/>
              </a:ext>
            </a:extLst>
          </p:cNvPr>
          <p:cNvSpPr txBox="1"/>
          <p:nvPr/>
        </p:nvSpPr>
        <p:spPr>
          <a:xfrm>
            <a:off x="763344" y="26534473"/>
            <a:ext cx="8717361" cy="2369880"/>
          </a:xfrm>
          <a:prstGeom prst="rect">
            <a:avLst/>
          </a:prstGeom>
          <a:noFill/>
        </p:spPr>
        <p:txBody>
          <a:bodyPr wrap="square" rtlCol="0">
            <a:spAutoFit/>
          </a:bodyPr>
          <a:lstStyle/>
          <a:p>
            <a:pPr marL="457200" indent="-457200">
              <a:buFont typeface="Arial" panose="020B0604020202020204" pitchFamily="34" charset="0"/>
              <a:buChar char="•"/>
            </a:pPr>
            <a:r>
              <a:rPr lang="en-US" sz="3700" dirty="0">
                <a:latin typeface="+mj-lt"/>
                <a:cs typeface="Times New Roman" panose="02020603050405020304" pitchFamily="18" charset="0"/>
              </a:rPr>
              <a:t>Raw tactile images retrieved when probing each object in turn vertically. </a:t>
            </a:r>
          </a:p>
          <a:p>
            <a:pPr marL="457200" indent="-457200">
              <a:buFont typeface="Arial" panose="020B0604020202020204" pitchFamily="34" charset="0"/>
              <a:buChar char="•"/>
            </a:pPr>
            <a:r>
              <a:rPr lang="en-US" sz="3700" dirty="0">
                <a:latin typeface="+mj-lt"/>
                <a:cs typeface="Times New Roman" panose="02020603050405020304" pitchFamily="18" charset="0"/>
              </a:rPr>
              <a:t>Hotter areas correspond to tactile </a:t>
            </a:r>
            <a:r>
              <a:rPr lang="en-US" sz="3700" dirty="0" err="1">
                <a:latin typeface="+mj-lt"/>
                <a:cs typeface="Times New Roman" panose="02020603050405020304" pitchFamily="18" charset="0"/>
              </a:rPr>
              <a:t>taxels</a:t>
            </a:r>
            <a:r>
              <a:rPr lang="en-US" sz="3700" dirty="0">
                <a:latin typeface="+mj-lt"/>
                <a:cs typeface="Times New Roman" panose="02020603050405020304" pitchFamily="18" charset="0"/>
              </a:rPr>
              <a:t> detecting a higher pressure.</a:t>
            </a:r>
          </a:p>
        </p:txBody>
      </p:sp>
      <p:sp>
        <p:nvSpPr>
          <p:cNvPr id="200" name="TextBox 199">
            <a:extLst>
              <a:ext uri="{FF2B5EF4-FFF2-40B4-BE49-F238E27FC236}">
                <a16:creationId xmlns:a16="http://schemas.microsoft.com/office/drawing/2014/main" id="{EB73E8F8-152A-460C-B919-BD34B7F285D4}"/>
              </a:ext>
            </a:extLst>
          </p:cNvPr>
          <p:cNvSpPr txBox="1"/>
          <p:nvPr/>
        </p:nvSpPr>
        <p:spPr>
          <a:xfrm>
            <a:off x="10393225" y="20106103"/>
            <a:ext cx="7994496"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Dimensionality Reduction &amp; Clustering</a:t>
            </a:r>
          </a:p>
        </p:txBody>
      </p:sp>
      <p:sp>
        <p:nvSpPr>
          <p:cNvPr id="201" name="Arrow: Right 200">
            <a:extLst>
              <a:ext uri="{FF2B5EF4-FFF2-40B4-BE49-F238E27FC236}">
                <a16:creationId xmlns:a16="http://schemas.microsoft.com/office/drawing/2014/main" id="{E7FD0E74-38D2-44E3-AFE7-BACED300F698}"/>
              </a:ext>
            </a:extLst>
          </p:cNvPr>
          <p:cNvSpPr/>
          <p:nvPr/>
        </p:nvSpPr>
        <p:spPr>
          <a:xfrm>
            <a:off x="8488796" y="22551805"/>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202" name="TextBox 201">
            <a:extLst>
              <a:ext uri="{FF2B5EF4-FFF2-40B4-BE49-F238E27FC236}">
                <a16:creationId xmlns:a16="http://schemas.microsoft.com/office/drawing/2014/main" id="{587C447A-11FD-44C4-A353-70BC07B5F2D5}"/>
              </a:ext>
            </a:extLst>
          </p:cNvPr>
          <p:cNvSpPr txBox="1"/>
          <p:nvPr/>
        </p:nvSpPr>
        <p:spPr>
          <a:xfrm>
            <a:off x="21824502" y="26528705"/>
            <a:ext cx="7543097" cy="1800493"/>
          </a:xfrm>
          <a:prstGeom prst="rect">
            <a:avLst/>
          </a:prstGeom>
          <a:noFill/>
        </p:spPr>
        <p:txBody>
          <a:bodyPr wrap="square" rtlCol="0">
            <a:spAutoFit/>
          </a:bodyPr>
          <a:lstStyle/>
          <a:p>
            <a:pPr marL="571500" indent="-571500">
              <a:buFont typeface="Arial" panose="020B0604020202020204" pitchFamily="34" charset="0"/>
              <a:buChar char="•"/>
            </a:pPr>
            <a:r>
              <a:rPr lang="en-US" sz="3700" dirty="0">
                <a:latin typeface="+mj-lt"/>
                <a:cs typeface="Times New Roman" panose="02020603050405020304" pitchFamily="18" charset="0"/>
              </a:rPr>
              <a:t>Projected, 2-dimensional encoding of each probed object and the corresponding cluster guess.</a:t>
            </a:r>
          </a:p>
        </p:txBody>
      </p:sp>
      <p:sp>
        <p:nvSpPr>
          <p:cNvPr id="203" name="Arrow: Right 202">
            <a:extLst>
              <a:ext uri="{FF2B5EF4-FFF2-40B4-BE49-F238E27FC236}">
                <a16:creationId xmlns:a16="http://schemas.microsoft.com/office/drawing/2014/main" id="{3264CA87-F61A-4043-9FA3-EABD43CB3E9D}"/>
              </a:ext>
            </a:extLst>
          </p:cNvPr>
          <p:cNvSpPr/>
          <p:nvPr/>
        </p:nvSpPr>
        <p:spPr>
          <a:xfrm>
            <a:off x="18866651" y="2259740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204" name="TextBox 203">
            <a:extLst>
              <a:ext uri="{FF2B5EF4-FFF2-40B4-BE49-F238E27FC236}">
                <a16:creationId xmlns:a16="http://schemas.microsoft.com/office/drawing/2014/main" id="{731ED9E2-5FF6-419F-981D-CF13B01C357D}"/>
              </a:ext>
            </a:extLst>
          </p:cNvPr>
          <p:cNvSpPr txBox="1"/>
          <p:nvPr/>
        </p:nvSpPr>
        <p:spPr>
          <a:xfrm>
            <a:off x="9524260" y="26565751"/>
            <a:ext cx="12116676" cy="2369880"/>
          </a:xfrm>
          <a:prstGeom prst="rect">
            <a:avLst/>
          </a:prstGeom>
          <a:noFill/>
        </p:spPr>
        <p:txBody>
          <a:bodyPr wrap="square" rtlCol="0">
            <a:spAutoFit/>
          </a:bodyPr>
          <a:lstStyle/>
          <a:p>
            <a:pPr marL="457200" indent="-457200">
              <a:buFont typeface="Arial" panose="020B0604020202020204" pitchFamily="34" charset="0"/>
              <a:buChar char="•"/>
            </a:pPr>
            <a:r>
              <a:rPr lang="en-US" sz="3700" dirty="0">
                <a:latin typeface="+mj-lt"/>
                <a:cs typeface="Times New Roman" panose="02020603050405020304" pitchFamily="18" charset="0"/>
              </a:rPr>
              <a:t>From the Raw tactile images, the tactile matrix X is formed. </a:t>
            </a:r>
          </a:p>
          <a:p>
            <a:pPr marL="457200" indent="-457200">
              <a:buFont typeface="Arial" panose="020B0604020202020204" pitchFamily="34" charset="0"/>
              <a:buChar char="•"/>
            </a:pPr>
            <a:r>
              <a:rPr lang="en-US" sz="3700" dirty="0">
                <a:latin typeface="+mj-lt"/>
                <a:cs typeface="Times New Roman" panose="02020603050405020304" pitchFamily="18" charset="0"/>
              </a:rPr>
              <a:t>PCA re-encodes  objects in 2 dimensions.</a:t>
            </a:r>
          </a:p>
          <a:p>
            <a:pPr marL="457200" indent="-457200">
              <a:buFont typeface="Arial" panose="020B0604020202020204" pitchFamily="34" charset="0"/>
              <a:buChar char="•"/>
            </a:pPr>
            <a:r>
              <a:rPr lang="en-US" sz="3700" dirty="0">
                <a:latin typeface="+mj-lt"/>
                <a:cs typeface="Times New Roman" panose="02020603050405020304" pitchFamily="18" charset="0"/>
              </a:rPr>
              <a:t>K-Means Clustering is used to divide the objects into 2 groups.</a:t>
            </a:r>
          </a:p>
        </p:txBody>
      </p:sp>
      <p:pic>
        <p:nvPicPr>
          <p:cNvPr id="81" name="Picture 80" descr="A close up of a device&#10;&#10;Description generated with high confidence">
            <a:extLst>
              <a:ext uri="{FF2B5EF4-FFF2-40B4-BE49-F238E27FC236}">
                <a16:creationId xmlns:a16="http://schemas.microsoft.com/office/drawing/2014/main" id="{219CAD5A-76A2-40F4-8C0D-4BADC6727BBE}"/>
              </a:ext>
            </a:extLst>
          </p:cNvPr>
          <p:cNvPicPr>
            <a:picLocks noChangeAspect="1"/>
          </p:cNvPicPr>
          <p:nvPr/>
        </p:nvPicPr>
        <p:blipFill rotWithShape="1">
          <a:blip r:embed="rId13">
            <a:extLst>
              <a:ext uri="{28A0092B-C50C-407E-A947-70E740481C1C}">
                <a14:useLocalDpi xmlns:a14="http://schemas.microsoft.com/office/drawing/2010/main" val="0"/>
              </a:ext>
            </a:extLst>
          </a:blip>
          <a:srcRect l="32259" t="24236" r="-1" b="17055"/>
          <a:stretch/>
        </p:blipFill>
        <p:spPr>
          <a:xfrm>
            <a:off x="19151755" y="16193927"/>
            <a:ext cx="9982201" cy="2169652"/>
          </a:xfrm>
          <a:prstGeom prst="rect">
            <a:avLst/>
          </a:prstGeom>
        </p:spPr>
      </p:pic>
      <p:sp>
        <p:nvSpPr>
          <p:cNvPr id="211" name="TextBox 210">
            <a:extLst>
              <a:ext uri="{FF2B5EF4-FFF2-40B4-BE49-F238E27FC236}">
                <a16:creationId xmlns:a16="http://schemas.microsoft.com/office/drawing/2014/main" id="{ABEDE5A1-C5B7-465A-A197-B81670841051}"/>
              </a:ext>
            </a:extLst>
          </p:cNvPr>
          <p:cNvSpPr txBox="1"/>
          <p:nvPr/>
        </p:nvSpPr>
        <p:spPr>
          <a:xfrm rot="16200000">
            <a:off x="15223787" y="16761628"/>
            <a:ext cx="2068483"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Objects</a:t>
            </a:r>
          </a:p>
        </p:txBody>
      </p:sp>
      <p:pic>
        <p:nvPicPr>
          <p:cNvPr id="212" name="Picture 211" descr="A close up of a device&#10;&#10;Description generated with high confidence">
            <a:extLst>
              <a:ext uri="{FF2B5EF4-FFF2-40B4-BE49-F238E27FC236}">
                <a16:creationId xmlns:a16="http://schemas.microsoft.com/office/drawing/2014/main" id="{00E3F298-5258-40CD-AF8D-A83F1009173C}"/>
              </a:ext>
            </a:extLst>
          </p:cNvPr>
          <p:cNvPicPr>
            <a:picLocks noChangeAspect="1"/>
          </p:cNvPicPr>
          <p:nvPr/>
        </p:nvPicPr>
        <p:blipFill rotWithShape="1">
          <a:blip r:embed="rId13">
            <a:extLst>
              <a:ext uri="{28A0092B-C50C-407E-A947-70E740481C1C}">
                <a14:useLocalDpi xmlns:a14="http://schemas.microsoft.com/office/drawing/2010/main" val="0"/>
              </a:ext>
            </a:extLst>
          </a:blip>
          <a:srcRect l="5986" t="24236" r="80248" b="17055"/>
          <a:stretch/>
        </p:blipFill>
        <p:spPr>
          <a:xfrm>
            <a:off x="16513684" y="16115415"/>
            <a:ext cx="2028472" cy="2169652"/>
          </a:xfrm>
          <a:prstGeom prst="rect">
            <a:avLst/>
          </a:prstGeom>
        </p:spPr>
      </p:pic>
      <p:sp>
        <p:nvSpPr>
          <p:cNvPr id="213" name="TextBox 212">
            <a:extLst>
              <a:ext uri="{FF2B5EF4-FFF2-40B4-BE49-F238E27FC236}">
                <a16:creationId xmlns:a16="http://schemas.microsoft.com/office/drawing/2014/main" id="{2DE49D36-0D75-41E6-A139-12BA64FB0376}"/>
              </a:ext>
            </a:extLst>
          </p:cNvPr>
          <p:cNvSpPr txBox="1"/>
          <p:nvPr/>
        </p:nvSpPr>
        <p:spPr>
          <a:xfrm>
            <a:off x="524144" y="18745797"/>
            <a:ext cx="11899411" cy="923330"/>
          </a:xfrm>
          <a:prstGeom prst="rect">
            <a:avLst/>
          </a:prstGeom>
          <a:noFill/>
        </p:spPr>
        <p:txBody>
          <a:bodyPr wrap="none" rtlCol="0">
            <a:spAutoFit/>
          </a:bodyPr>
          <a:lstStyle/>
          <a:p>
            <a:pPr algn="ctr"/>
            <a:r>
              <a:rPr lang="en-US" sz="5400" b="1" u="sng" dirty="0">
                <a:latin typeface="Times New Roman" panose="02020603050405020304" pitchFamily="18" charset="0"/>
                <a:cs typeface="Times New Roman" panose="02020603050405020304" pitchFamily="18" charset="0"/>
              </a:rPr>
              <a:t>Dimensionality Reduction &amp; Clustering</a:t>
            </a:r>
          </a:p>
        </p:txBody>
      </p:sp>
      <p:sp>
        <p:nvSpPr>
          <p:cNvPr id="82" name="TextBox 81">
            <a:extLst>
              <a:ext uri="{FF2B5EF4-FFF2-40B4-BE49-F238E27FC236}">
                <a16:creationId xmlns:a16="http://schemas.microsoft.com/office/drawing/2014/main" id="{BDB5CD17-F898-49B0-BFB7-C057C23EED5E}"/>
              </a:ext>
            </a:extLst>
          </p:cNvPr>
          <p:cNvSpPr txBox="1"/>
          <p:nvPr/>
        </p:nvSpPr>
        <p:spPr>
          <a:xfrm>
            <a:off x="912092" y="13384210"/>
            <a:ext cx="7209380" cy="4647426"/>
          </a:xfrm>
          <a:prstGeom prst="rect">
            <a:avLst/>
          </a:prstGeom>
          <a:noFill/>
        </p:spPr>
        <p:txBody>
          <a:bodyPr wrap="square" rtlCol="0">
            <a:spAutoFit/>
          </a:bodyPr>
          <a:lstStyle/>
          <a:p>
            <a:pPr marL="571500" indent="-571500">
              <a:buFont typeface="Arial" panose="020B0604020202020204" pitchFamily="34" charset="0"/>
              <a:buChar char="•"/>
            </a:pPr>
            <a:r>
              <a:rPr lang="en-US" sz="3700" dirty="0">
                <a:latin typeface="+mj-lt"/>
                <a:cs typeface="Times New Roman" panose="02020603050405020304" pitchFamily="18" charset="0"/>
              </a:rPr>
              <a:t>4 3D-printed objects with two varying properties.</a:t>
            </a:r>
          </a:p>
          <a:p>
            <a:pPr marL="571500" indent="-571500">
              <a:buFont typeface="Arial" panose="020B0604020202020204" pitchFamily="34" charset="0"/>
              <a:buChar char="•"/>
            </a:pPr>
            <a:r>
              <a:rPr lang="en-US" sz="3700" dirty="0">
                <a:latin typeface="+mj-lt"/>
                <a:cs typeface="Times New Roman" panose="02020603050405020304" pitchFamily="18" charset="0"/>
              </a:rPr>
              <a:t>7 possible discrimination tasks, from the combinations of different objects.</a:t>
            </a:r>
          </a:p>
          <a:p>
            <a:pPr marL="571500" indent="-571500">
              <a:buFont typeface="Arial" panose="020B0604020202020204" pitchFamily="34" charset="0"/>
              <a:buChar char="•"/>
            </a:pPr>
            <a:r>
              <a:rPr lang="en-US" sz="3700" dirty="0">
                <a:latin typeface="+mj-lt"/>
                <a:cs typeface="Times New Roman" panose="02020603050405020304" pitchFamily="18" charset="0"/>
              </a:rPr>
              <a:t>Task 5 and 6 based on edge detection and elongation respectively.</a:t>
            </a:r>
          </a:p>
        </p:txBody>
      </p:sp>
      <p:sp>
        <p:nvSpPr>
          <p:cNvPr id="214" name="TextBox 213">
            <a:extLst>
              <a:ext uri="{FF2B5EF4-FFF2-40B4-BE49-F238E27FC236}">
                <a16:creationId xmlns:a16="http://schemas.microsoft.com/office/drawing/2014/main" id="{2762F9E4-FB9A-4D96-9300-61025E234449}"/>
              </a:ext>
            </a:extLst>
          </p:cNvPr>
          <p:cNvSpPr txBox="1"/>
          <p:nvPr/>
        </p:nvSpPr>
        <p:spPr>
          <a:xfrm>
            <a:off x="574134" y="11954105"/>
            <a:ext cx="6437275" cy="923330"/>
          </a:xfrm>
          <a:prstGeom prst="rect">
            <a:avLst/>
          </a:prstGeom>
          <a:noFill/>
        </p:spPr>
        <p:txBody>
          <a:bodyPr wrap="none" rtlCol="0">
            <a:spAutoFit/>
          </a:bodyPr>
          <a:lstStyle/>
          <a:p>
            <a:pPr algn="ctr"/>
            <a:r>
              <a:rPr lang="en-US" sz="5400" b="1" u="sng" dirty="0">
                <a:latin typeface="Times New Roman" panose="02020603050405020304" pitchFamily="18" charset="0"/>
                <a:cs typeface="Times New Roman" panose="02020603050405020304" pitchFamily="18" charset="0"/>
              </a:rPr>
              <a:t>Discrimination Tasks</a:t>
            </a:r>
          </a:p>
        </p:txBody>
      </p:sp>
      <p:graphicFrame>
        <p:nvGraphicFramePr>
          <p:cNvPr id="215" name="Object 214">
            <a:extLst>
              <a:ext uri="{FF2B5EF4-FFF2-40B4-BE49-F238E27FC236}">
                <a16:creationId xmlns:a16="http://schemas.microsoft.com/office/drawing/2014/main" id="{DA9A4B66-A12A-4B81-AF1E-4F354E187F44}"/>
              </a:ext>
            </a:extLst>
          </p:cNvPr>
          <p:cNvGraphicFramePr>
            <a:graphicFrameLocks noChangeAspect="1"/>
          </p:cNvGraphicFramePr>
          <p:nvPr>
            <p:extLst>
              <p:ext uri="{D42A27DB-BD31-4B8C-83A1-F6EECF244321}">
                <p14:modId xmlns:p14="http://schemas.microsoft.com/office/powerpoint/2010/main" val="2063963644"/>
              </p:ext>
            </p:extLst>
          </p:nvPr>
        </p:nvGraphicFramePr>
        <p:xfrm>
          <a:off x="1649446" y="30924421"/>
          <a:ext cx="6931521" cy="3815074"/>
        </p:xfrm>
        <a:graphic>
          <a:graphicData uri="http://schemas.openxmlformats.org/presentationml/2006/ole">
            <mc:AlternateContent xmlns:mc="http://schemas.openxmlformats.org/markup-compatibility/2006">
              <mc:Choice xmlns:v="urn:schemas-microsoft-com:vml" Requires="v">
                <p:oleObj spid="_x0000_s1287" name="Acrobat Document" r:id="rId14" imgW="7742520" imgH="4263840" progId="AcroExch.Document.DC">
                  <p:embed/>
                </p:oleObj>
              </mc:Choice>
              <mc:Fallback>
                <p:oleObj name="Acrobat Document" r:id="rId14" imgW="7742520" imgH="4263840" progId="AcroExch.Document.DC">
                  <p:embed/>
                  <p:pic>
                    <p:nvPicPr>
                      <p:cNvPr id="24" name="Object 23">
                        <a:extLst>
                          <a:ext uri="{FF2B5EF4-FFF2-40B4-BE49-F238E27FC236}">
                            <a16:creationId xmlns:a16="http://schemas.microsoft.com/office/drawing/2014/main" id="{CD8213EC-C56B-41F3-BA67-10DEC324A5DE}"/>
                          </a:ext>
                        </a:extLst>
                      </p:cNvPr>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649446" y="30924421"/>
                        <a:ext cx="6931521" cy="38150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16" name="Object 215">
            <a:extLst>
              <a:ext uri="{FF2B5EF4-FFF2-40B4-BE49-F238E27FC236}">
                <a16:creationId xmlns:a16="http://schemas.microsoft.com/office/drawing/2014/main" id="{F7D90C1A-8FFC-4D43-8863-9CFBA043D87E}"/>
              </a:ext>
            </a:extLst>
          </p:cNvPr>
          <p:cNvGraphicFramePr>
            <a:graphicFrameLocks noChangeAspect="1"/>
          </p:cNvGraphicFramePr>
          <p:nvPr>
            <p:extLst>
              <p:ext uri="{D42A27DB-BD31-4B8C-83A1-F6EECF244321}">
                <p14:modId xmlns:p14="http://schemas.microsoft.com/office/powerpoint/2010/main" val="4148425603"/>
              </p:ext>
            </p:extLst>
          </p:nvPr>
        </p:nvGraphicFramePr>
        <p:xfrm>
          <a:off x="22064491" y="31084950"/>
          <a:ext cx="6659887" cy="4180420"/>
        </p:xfrm>
        <a:graphic>
          <a:graphicData uri="http://schemas.openxmlformats.org/presentationml/2006/ole">
            <mc:AlternateContent xmlns:mc="http://schemas.openxmlformats.org/markup-compatibility/2006">
              <mc:Choice xmlns:v="urn:schemas-microsoft-com:vml" Requires="v">
                <p:oleObj spid="_x0000_s1288" name="Acrobat Document" r:id="rId16" imgW="8881200" imgH="6593040" progId="AcroExch.Document.DC">
                  <p:embed/>
                </p:oleObj>
              </mc:Choice>
              <mc:Fallback>
                <p:oleObj name="Acrobat Document" r:id="rId16" imgW="8881200" imgH="6593040" progId="AcroExch.Document.DC">
                  <p:embed/>
                  <p:pic>
                    <p:nvPicPr>
                      <p:cNvPr id="35" name="Object 34">
                        <a:extLst>
                          <a:ext uri="{FF2B5EF4-FFF2-40B4-BE49-F238E27FC236}">
                            <a16:creationId xmlns:a16="http://schemas.microsoft.com/office/drawing/2014/main" id="{E3D0809E-DA2F-4B71-8B72-2EBDD1F5E370}"/>
                          </a:ext>
                        </a:extLst>
                      </p:cNvPr>
                      <p:cNvPicPr>
                        <a:picLocks noChangeAspect="1" noChangeArrowheads="1"/>
                      </p:cNvPicPr>
                      <p:nvPr/>
                    </p:nvPicPr>
                    <p:blipFill>
                      <a:blip r:embed="rId17">
                        <a:extLst>
                          <a:ext uri="{28A0092B-C50C-407E-A947-70E740481C1C}">
                            <a14:useLocalDpi xmlns:a14="http://schemas.microsoft.com/office/drawing/2010/main" val="0"/>
                          </a:ext>
                        </a:extLst>
                      </a:blip>
                      <a:srcRect/>
                      <a:stretch>
                        <a:fillRect/>
                      </a:stretch>
                    </p:blipFill>
                    <p:spPr bwMode="auto">
                      <a:xfrm>
                        <a:off x="22064491" y="31084950"/>
                        <a:ext cx="6659887" cy="418042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17" name="Object 216">
            <a:extLst>
              <a:ext uri="{FF2B5EF4-FFF2-40B4-BE49-F238E27FC236}">
                <a16:creationId xmlns:a16="http://schemas.microsoft.com/office/drawing/2014/main" id="{691C7A18-E033-4638-9071-1AE99956BDC8}"/>
              </a:ext>
            </a:extLst>
          </p:cNvPr>
          <p:cNvGraphicFramePr>
            <a:graphicFrameLocks noChangeAspect="1"/>
          </p:cNvGraphicFramePr>
          <p:nvPr>
            <p:extLst>
              <p:ext uri="{D42A27DB-BD31-4B8C-83A1-F6EECF244321}">
                <p14:modId xmlns:p14="http://schemas.microsoft.com/office/powerpoint/2010/main" val="1213452156"/>
              </p:ext>
            </p:extLst>
          </p:nvPr>
        </p:nvGraphicFramePr>
        <p:xfrm>
          <a:off x="16660738" y="30775844"/>
          <a:ext cx="3776505" cy="2285574"/>
        </p:xfrm>
        <a:graphic>
          <a:graphicData uri="http://schemas.openxmlformats.org/presentationml/2006/ole">
            <mc:AlternateContent xmlns:mc="http://schemas.openxmlformats.org/markup-compatibility/2006">
              <mc:Choice xmlns:v="urn:schemas-microsoft-com:vml" Requires="v">
                <p:oleObj spid="_x0000_s1289" name="Acrobat Document" r:id="rId18" imgW="10084680" imgH="6105960" progId="AcroExch.Document.DC">
                  <p:embed/>
                </p:oleObj>
              </mc:Choice>
              <mc:Fallback>
                <p:oleObj name="Acrobat Document" r:id="rId18" imgW="10084680" imgH="6105960" progId="AcroExch.Document.DC">
                  <p:embed/>
                  <p:pic>
                    <p:nvPicPr>
                      <p:cNvPr id="36" name="Object 35">
                        <a:extLst>
                          <a:ext uri="{FF2B5EF4-FFF2-40B4-BE49-F238E27FC236}">
                            <a16:creationId xmlns:a16="http://schemas.microsoft.com/office/drawing/2014/main" id="{34840FB6-3A0B-4275-861D-BF1629FBD415}"/>
                          </a:ext>
                        </a:extLst>
                      </p:cNvPr>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16660738" y="30775844"/>
                        <a:ext cx="3776505" cy="22855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18" name="Object 217">
            <a:extLst>
              <a:ext uri="{FF2B5EF4-FFF2-40B4-BE49-F238E27FC236}">
                <a16:creationId xmlns:a16="http://schemas.microsoft.com/office/drawing/2014/main" id="{E86260D5-94C6-4D78-8531-559EE41F944B}"/>
              </a:ext>
            </a:extLst>
          </p:cNvPr>
          <p:cNvGraphicFramePr>
            <a:graphicFrameLocks noChangeAspect="1"/>
          </p:cNvGraphicFramePr>
          <p:nvPr>
            <p:extLst>
              <p:ext uri="{D42A27DB-BD31-4B8C-83A1-F6EECF244321}">
                <p14:modId xmlns:p14="http://schemas.microsoft.com/office/powerpoint/2010/main" val="1378588348"/>
              </p:ext>
            </p:extLst>
          </p:nvPr>
        </p:nvGraphicFramePr>
        <p:xfrm>
          <a:off x="16713190" y="35295482"/>
          <a:ext cx="3730462" cy="2285575"/>
        </p:xfrm>
        <a:graphic>
          <a:graphicData uri="http://schemas.openxmlformats.org/presentationml/2006/ole">
            <mc:AlternateContent xmlns:mc="http://schemas.openxmlformats.org/markup-compatibility/2006">
              <mc:Choice xmlns:v="urn:schemas-microsoft-com:vml" Requires="v">
                <p:oleObj spid="_x0000_s1290" name="Acrobat Document" r:id="rId19" imgW="8652240" imgH="5303160" progId="AcroExch.Document.DC">
                  <p:embed/>
                </p:oleObj>
              </mc:Choice>
              <mc:Fallback>
                <p:oleObj name="Acrobat Document" r:id="rId19" imgW="8652240" imgH="5303160" progId="AcroExch.Document.DC">
                  <p:embed/>
                  <p:pic>
                    <p:nvPicPr>
                      <p:cNvPr id="37" name="Object 36">
                        <a:extLst>
                          <a:ext uri="{FF2B5EF4-FFF2-40B4-BE49-F238E27FC236}">
                            <a16:creationId xmlns:a16="http://schemas.microsoft.com/office/drawing/2014/main" id="{3190F167-64D5-4844-A18A-79B1F81C49B2}"/>
                          </a:ext>
                        </a:extLst>
                      </p:cNvPr>
                      <p:cNvPicPr>
                        <a:picLocks noChangeAspect="1" noChangeArrowheads="1"/>
                      </p:cNvPicPr>
                      <p:nvPr/>
                    </p:nvPicPr>
                    <p:blipFill>
                      <a:blip r:embed="rId20">
                        <a:extLst>
                          <a:ext uri="{28A0092B-C50C-407E-A947-70E740481C1C}">
                            <a14:useLocalDpi xmlns:a14="http://schemas.microsoft.com/office/drawing/2010/main" val="0"/>
                          </a:ext>
                        </a:extLst>
                      </a:blip>
                      <a:srcRect/>
                      <a:stretch>
                        <a:fillRect/>
                      </a:stretch>
                    </p:blipFill>
                    <p:spPr bwMode="auto">
                      <a:xfrm>
                        <a:off x="16713190" y="35295482"/>
                        <a:ext cx="3730462" cy="22855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19" name="TextBox 218">
            <a:extLst>
              <a:ext uri="{FF2B5EF4-FFF2-40B4-BE49-F238E27FC236}">
                <a16:creationId xmlns:a16="http://schemas.microsoft.com/office/drawing/2014/main" id="{7D8A8E62-8E1F-40CF-8250-0B10830C6748}"/>
              </a:ext>
            </a:extLst>
          </p:cNvPr>
          <p:cNvSpPr txBox="1"/>
          <p:nvPr/>
        </p:nvSpPr>
        <p:spPr>
          <a:xfrm>
            <a:off x="10685689" y="31789300"/>
            <a:ext cx="5388894" cy="5342040"/>
          </a:xfrm>
          <a:prstGeom prst="rect">
            <a:avLst/>
          </a:prstGeom>
          <a:noFill/>
        </p:spPr>
        <p:txBody>
          <a:bodyPr wrap="square" rtlCol="0">
            <a:spAutoFit/>
          </a:bodyPr>
          <a:lstStyle/>
          <a:p>
            <a:pPr marL="457200" indent="-457200" defTabSz="4174795">
              <a:lnSpc>
                <a:spcPct val="80000"/>
              </a:lnSpc>
              <a:spcBef>
                <a:spcPct val="20000"/>
              </a:spcBef>
              <a:buFont typeface="Arial" panose="020B0604020202020204" pitchFamily="34" charset="0"/>
              <a:buChar char="•"/>
            </a:pPr>
            <a:r>
              <a:rPr lang="en-US" sz="3700" dirty="0">
                <a:latin typeface="+mj-lt"/>
                <a:cs typeface="Times New Roman" panose="02020603050405020304" pitchFamily="18" charset="0"/>
              </a:rPr>
              <a:t>The projected tactile change position according to the soft filter. </a:t>
            </a:r>
          </a:p>
          <a:p>
            <a:pPr marL="457200" indent="-457200" defTabSz="4174795">
              <a:lnSpc>
                <a:spcPct val="80000"/>
              </a:lnSpc>
              <a:spcBef>
                <a:spcPct val="20000"/>
              </a:spcBef>
              <a:buFont typeface="Arial" panose="020B0604020202020204" pitchFamily="34" charset="0"/>
              <a:buChar char="•"/>
            </a:pPr>
            <a:r>
              <a:rPr lang="en-US" sz="3700" dirty="0">
                <a:latin typeface="+mj-lt"/>
                <a:cs typeface="Times New Roman" panose="02020603050405020304" pitchFamily="18" charset="0"/>
              </a:rPr>
              <a:t>3 mm filter draws close in space objects with sharp edges (edge detection). </a:t>
            </a:r>
          </a:p>
          <a:p>
            <a:pPr marL="457200" indent="-457200" defTabSz="4174795">
              <a:lnSpc>
                <a:spcPct val="80000"/>
              </a:lnSpc>
              <a:spcBef>
                <a:spcPct val="20000"/>
              </a:spcBef>
              <a:buFont typeface="Arial" panose="020B0604020202020204" pitchFamily="34" charset="0"/>
              <a:buChar char="•"/>
            </a:pPr>
            <a:r>
              <a:rPr lang="en-US" sz="3700" dirty="0">
                <a:latin typeface="+mj-lt"/>
                <a:cs typeface="Times New Roman" panose="02020603050405020304" pitchFamily="18" charset="0"/>
              </a:rPr>
              <a:t>6mm soft filter induces clusters based on object elongation.</a:t>
            </a:r>
          </a:p>
        </p:txBody>
      </p:sp>
      <p:cxnSp>
        <p:nvCxnSpPr>
          <p:cNvPr id="220" name="Straight Connector 219">
            <a:extLst>
              <a:ext uri="{FF2B5EF4-FFF2-40B4-BE49-F238E27FC236}">
                <a16:creationId xmlns:a16="http://schemas.microsoft.com/office/drawing/2014/main" id="{92C6E8C6-F015-4AD3-8CE5-685784A818DE}"/>
              </a:ext>
            </a:extLst>
          </p:cNvPr>
          <p:cNvCxnSpPr>
            <a:cxnSpLocks/>
          </p:cNvCxnSpPr>
          <p:nvPr/>
        </p:nvCxnSpPr>
        <p:spPr>
          <a:xfrm>
            <a:off x="9953533" y="30363591"/>
            <a:ext cx="49019" cy="6960157"/>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221" name="Straight Connector 220">
            <a:extLst>
              <a:ext uri="{FF2B5EF4-FFF2-40B4-BE49-F238E27FC236}">
                <a16:creationId xmlns:a16="http://schemas.microsoft.com/office/drawing/2014/main" id="{DEE42CDC-E5D9-4E21-9238-FD5F69E9DEFE}"/>
              </a:ext>
            </a:extLst>
          </p:cNvPr>
          <p:cNvCxnSpPr>
            <a:cxnSpLocks/>
          </p:cNvCxnSpPr>
          <p:nvPr/>
        </p:nvCxnSpPr>
        <p:spPr>
          <a:xfrm>
            <a:off x="21418814" y="30424246"/>
            <a:ext cx="0" cy="6899502"/>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222" name="TextBox 221">
            <a:extLst>
              <a:ext uri="{FF2B5EF4-FFF2-40B4-BE49-F238E27FC236}">
                <a16:creationId xmlns:a16="http://schemas.microsoft.com/office/drawing/2014/main" id="{84413809-FFC7-4260-A48F-594AF56233F6}"/>
              </a:ext>
            </a:extLst>
          </p:cNvPr>
          <p:cNvSpPr txBox="1"/>
          <p:nvPr/>
        </p:nvSpPr>
        <p:spPr>
          <a:xfrm>
            <a:off x="763343" y="35044062"/>
            <a:ext cx="9378499" cy="2381229"/>
          </a:xfrm>
          <a:prstGeom prst="rect">
            <a:avLst/>
          </a:prstGeom>
          <a:noFill/>
        </p:spPr>
        <p:txBody>
          <a:bodyPr wrap="square" rtlCol="0">
            <a:spAutoFit/>
          </a:bodyPr>
          <a:lstStyle/>
          <a:p>
            <a:pPr marL="457200" indent="-457200" defTabSz="4174795">
              <a:lnSpc>
                <a:spcPct val="80000"/>
              </a:lnSpc>
              <a:spcBef>
                <a:spcPct val="20000"/>
              </a:spcBef>
              <a:buFont typeface="Arial" panose="020B0604020202020204" pitchFamily="34" charset="0"/>
              <a:buChar char="•"/>
            </a:pPr>
            <a:r>
              <a:rPr lang="en-US" sz="3700" dirty="0">
                <a:latin typeface="+mj-lt"/>
                <a:cs typeface="Times New Roman" panose="02020603050405020304" pitchFamily="18" charset="0"/>
              </a:rPr>
              <a:t>Depending on the used soft filter (</a:t>
            </a:r>
            <a:r>
              <a:rPr lang="en-US" sz="3700" dirty="0">
                <a:cs typeface="Times New Roman" panose="02020603050405020304" pitchFamily="18" charset="0"/>
              </a:rPr>
              <a:t>morphology</a:t>
            </a:r>
            <a:r>
              <a:rPr lang="en-US" sz="3700" dirty="0">
                <a:latin typeface="+mj-lt"/>
                <a:cs typeface="Times New Roman" panose="02020603050405020304" pitchFamily="18" charset="0"/>
              </a:rPr>
              <a:t>), the Autonomous Category Formation process forms qualitatively different clusters (optimized for different tasks).</a:t>
            </a:r>
          </a:p>
        </p:txBody>
      </p:sp>
      <p:sp>
        <p:nvSpPr>
          <p:cNvPr id="223" name="TextBox 222">
            <a:extLst>
              <a:ext uri="{FF2B5EF4-FFF2-40B4-BE49-F238E27FC236}">
                <a16:creationId xmlns:a16="http://schemas.microsoft.com/office/drawing/2014/main" id="{14816B1A-5F28-4997-A6AB-66A33A963EEE}"/>
              </a:ext>
            </a:extLst>
          </p:cNvPr>
          <p:cNvSpPr txBox="1"/>
          <p:nvPr/>
        </p:nvSpPr>
        <p:spPr>
          <a:xfrm>
            <a:off x="22073986" y="35425062"/>
            <a:ext cx="7293612" cy="1925720"/>
          </a:xfrm>
          <a:prstGeom prst="rect">
            <a:avLst/>
          </a:prstGeom>
          <a:noFill/>
        </p:spPr>
        <p:txBody>
          <a:bodyPr wrap="square" rtlCol="0">
            <a:spAutoFit/>
          </a:bodyPr>
          <a:lstStyle/>
          <a:p>
            <a:pPr marL="457200" indent="-457200" defTabSz="4174795">
              <a:lnSpc>
                <a:spcPct val="80000"/>
              </a:lnSpc>
              <a:spcBef>
                <a:spcPct val="20000"/>
              </a:spcBef>
              <a:buFont typeface="Arial" panose="020B0604020202020204" pitchFamily="34" charset="0"/>
              <a:buChar char="•"/>
            </a:pPr>
            <a:r>
              <a:rPr lang="en-US" sz="3700" dirty="0">
                <a:latin typeface="+mj-lt"/>
                <a:cs typeface="Times New Roman" panose="02020603050405020304" pitchFamily="18" charset="0"/>
              </a:rPr>
              <a:t>Performing the experiments over different number of </a:t>
            </a:r>
            <a:r>
              <a:rPr lang="en-US" sz="3700" dirty="0" err="1">
                <a:latin typeface="+mj-lt"/>
                <a:cs typeface="Times New Roman" panose="02020603050405020304" pitchFamily="18" charset="0"/>
              </a:rPr>
              <a:t>taxels</a:t>
            </a:r>
            <a:r>
              <a:rPr lang="en-US" sz="3700" dirty="0">
                <a:latin typeface="+mj-lt"/>
                <a:cs typeface="Times New Roman" panose="02020603050405020304" pitchFamily="18" charset="0"/>
              </a:rPr>
              <a:t> shows the need of a high spatial resolution tactile sensor.</a:t>
            </a:r>
          </a:p>
        </p:txBody>
      </p:sp>
      <p:sp>
        <p:nvSpPr>
          <p:cNvPr id="224" name="TextBox 223">
            <a:extLst>
              <a:ext uri="{FF2B5EF4-FFF2-40B4-BE49-F238E27FC236}">
                <a16:creationId xmlns:a16="http://schemas.microsoft.com/office/drawing/2014/main" id="{8CF3C9AB-1193-4ADD-9DE4-843DA5B77274}"/>
              </a:ext>
            </a:extLst>
          </p:cNvPr>
          <p:cNvSpPr txBox="1"/>
          <p:nvPr/>
        </p:nvSpPr>
        <p:spPr>
          <a:xfrm>
            <a:off x="3323840" y="30147247"/>
            <a:ext cx="3848426"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Task Optimization</a:t>
            </a:r>
          </a:p>
        </p:txBody>
      </p:sp>
      <p:sp>
        <p:nvSpPr>
          <p:cNvPr id="225" name="TextBox 224">
            <a:extLst>
              <a:ext uri="{FF2B5EF4-FFF2-40B4-BE49-F238E27FC236}">
                <a16:creationId xmlns:a16="http://schemas.microsoft.com/office/drawing/2014/main" id="{B83FD253-F5FF-490A-8099-0B0600642AA8}"/>
              </a:ext>
            </a:extLst>
          </p:cNvPr>
          <p:cNvSpPr txBox="1"/>
          <p:nvPr/>
        </p:nvSpPr>
        <p:spPr>
          <a:xfrm>
            <a:off x="10943150" y="30147247"/>
            <a:ext cx="5694018" cy="1200329"/>
          </a:xfrm>
          <a:prstGeom prst="rect">
            <a:avLst/>
          </a:prstGeom>
          <a:noFill/>
        </p:spPr>
        <p:txBody>
          <a:bodyPr wrap="square" rtlCol="0">
            <a:spAutoFit/>
          </a:bodyPr>
          <a:lstStyle/>
          <a:p>
            <a:r>
              <a:rPr lang="en-US" sz="3600" b="1" dirty="0">
                <a:latin typeface="Times New Roman" panose="02020603050405020304" pitchFamily="18" charset="0"/>
                <a:cs typeface="Times New Roman" panose="02020603050405020304" pitchFamily="18" charset="0"/>
              </a:rPr>
              <a:t>Autonomous Category Formation Variations</a:t>
            </a:r>
          </a:p>
        </p:txBody>
      </p:sp>
      <p:sp>
        <p:nvSpPr>
          <p:cNvPr id="226" name="TextBox 225">
            <a:extLst>
              <a:ext uri="{FF2B5EF4-FFF2-40B4-BE49-F238E27FC236}">
                <a16:creationId xmlns:a16="http://schemas.microsoft.com/office/drawing/2014/main" id="{6C37454D-D586-4464-A08F-F00C61EEDB7B}"/>
              </a:ext>
            </a:extLst>
          </p:cNvPr>
          <p:cNvSpPr txBox="1"/>
          <p:nvPr/>
        </p:nvSpPr>
        <p:spPr>
          <a:xfrm>
            <a:off x="22845646" y="30289150"/>
            <a:ext cx="5750292"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Spatial Resolution Influence</a:t>
            </a:r>
          </a:p>
        </p:txBody>
      </p:sp>
      <p:graphicFrame>
        <p:nvGraphicFramePr>
          <p:cNvPr id="227" name="Object 226">
            <a:extLst>
              <a:ext uri="{FF2B5EF4-FFF2-40B4-BE49-F238E27FC236}">
                <a16:creationId xmlns:a16="http://schemas.microsoft.com/office/drawing/2014/main" id="{C91436AE-12F4-4AF2-AF70-F3C49892466D}"/>
              </a:ext>
            </a:extLst>
          </p:cNvPr>
          <p:cNvGraphicFramePr>
            <a:graphicFrameLocks noChangeAspect="1"/>
          </p:cNvGraphicFramePr>
          <p:nvPr>
            <p:extLst>
              <p:ext uri="{D42A27DB-BD31-4B8C-83A1-F6EECF244321}">
                <p14:modId xmlns:p14="http://schemas.microsoft.com/office/powerpoint/2010/main" val="3016244157"/>
              </p:ext>
            </p:extLst>
          </p:nvPr>
        </p:nvGraphicFramePr>
        <p:xfrm>
          <a:off x="16747754" y="33063249"/>
          <a:ext cx="3730462" cy="2273427"/>
        </p:xfrm>
        <a:graphic>
          <a:graphicData uri="http://schemas.openxmlformats.org/presentationml/2006/ole">
            <mc:AlternateContent xmlns:mc="http://schemas.openxmlformats.org/markup-compatibility/2006">
              <mc:Choice xmlns:v="urn:schemas-microsoft-com:vml" Requires="v">
                <p:oleObj spid="_x0000_s1291" name="Acrobat Document" r:id="rId21" imgW="10614600" imgH="6378120" progId="AcroExch.Document.DC">
                  <p:embed/>
                </p:oleObj>
              </mc:Choice>
              <mc:Fallback>
                <p:oleObj name="Acrobat Document" r:id="rId21" imgW="10614600" imgH="6378120" progId="AcroExch.Document.DC">
                  <p:embed/>
                  <p:pic>
                    <p:nvPicPr>
                      <p:cNvPr id="14" name="Object 13">
                        <a:extLst>
                          <a:ext uri="{FF2B5EF4-FFF2-40B4-BE49-F238E27FC236}">
                            <a16:creationId xmlns:a16="http://schemas.microsoft.com/office/drawing/2014/main" id="{0AB6644E-1D9F-4160-8FED-35A3915E8E35}"/>
                          </a:ext>
                        </a:extLst>
                      </p:cNvPr>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16747754" y="33063249"/>
                        <a:ext cx="3730462" cy="227342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28" name="TextBox 227">
            <a:extLst>
              <a:ext uri="{FF2B5EF4-FFF2-40B4-BE49-F238E27FC236}">
                <a16:creationId xmlns:a16="http://schemas.microsoft.com/office/drawing/2014/main" id="{F795562A-68C0-4214-9E87-95A2B5DF6445}"/>
              </a:ext>
            </a:extLst>
          </p:cNvPr>
          <p:cNvSpPr txBox="1"/>
          <p:nvPr/>
        </p:nvSpPr>
        <p:spPr>
          <a:xfrm rot="5400000">
            <a:off x="20144160" y="31543325"/>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3mm</a:t>
            </a:r>
          </a:p>
        </p:txBody>
      </p:sp>
      <p:sp>
        <p:nvSpPr>
          <p:cNvPr id="229" name="TextBox 228">
            <a:extLst>
              <a:ext uri="{FF2B5EF4-FFF2-40B4-BE49-F238E27FC236}">
                <a16:creationId xmlns:a16="http://schemas.microsoft.com/office/drawing/2014/main" id="{3BD2609C-3218-4E33-85A4-4FAD4D0D9A53}"/>
              </a:ext>
            </a:extLst>
          </p:cNvPr>
          <p:cNvSpPr txBox="1"/>
          <p:nvPr/>
        </p:nvSpPr>
        <p:spPr>
          <a:xfrm rot="5400000">
            <a:off x="20178220" y="33775610"/>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6mm</a:t>
            </a:r>
          </a:p>
        </p:txBody>
      </p:sp>
      <p:sp>
        <p:nvSpPr>
          <p:cNvPr id="230" name="TextBox 229">
            <a:extLst>
              <a:ext uri="{FF2B5EF4-FFF2-40B4-BE49-F238E27FC236}">
                <a16:creationId xmlns:a16="http://schemas.microsoft.com/office/drawing/2014/main" id="{03A394A3-D62B-4354-8C84-779CB47176B7}"/>
              </a:ext>
            </a:extLst>
          </p:cNvPr>
          <p:cNvSpPr txBox="1"/>
          <p:nvPr/>
        </p:nvSpPr>
        <p:spPr>
          <a:xfrm rot="5400000">
            <a:off x="20083252" y="36008478"/>
            <a:ext cx="1188146"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10mm</a:t>
            </a:r>
          </a:p>
        </p:txBody>
      </p:sp>
      <p:sp>
        <p:nvSpPr>
          <p:cNvPr id="233" name="TextBox 232">
            <a:extLst>
              <a:ext uri="{FF2B5EF4-FFF2-40B4-BE49-F238E27FC236}">
                <a16:creationId xmlns:a16="http://schemas.microsoft.com/office/drawing/2014/main" id="{7BF6DA4A-B476-47FE-A108-4D76C93750FD}"/>
              </a:ext>
            </a:extLst>
          </p:cNvPr>
          <p:cNvSpPr txBox="1"/>
          <p:nvPr/>
        </p:nvSpPr>
        <p:spPr>
          <a:xfrm>
            <a:off x="658179" y="29381619"/>
            <a:ext cx="2339102" cy="923330"/>
          </a:xfrm>
          <a:prstGeom prst="rect">
            <a:avLst/>
          </a:prstGeom>
          <a:noFill/>
        </p:spPr>
        <p:txBody>
          <a:bodyPr wrap="none" rtlCol="0">
            <a:spAutoFit/>
          </a:bodyPr>
          <a:lstStyle/>
          <a:p>
            <a:pPr algn="ctr"/>
            <a:r>
              <a:rPr lang="en-US" sz="5400" b="1" u="sng" dirty="0">
                <a:latin typeface="Times New Roman" panose="02020603050405020304" pitchFamily="18" charset="0"/>
                <a:cs typeface="Times New Roman" panose="02020603050405020304" pitchFamily="18" charset="0"/>
              </a:rPr>
              <a:t>Results</a:t>
            </a:r>
          </a:p>
        </p:txBody>
      </p:sp>
      <p:pic>
        <p:nvPicPr>
          <p:cNvPr id="4" name="Picture 3" descr="A close up of text on a white surface&#10;&#10;Description generated with high confidence">
            <a:extLst>
              <a:ext uri="{FF2B5EF4-FFF2-40B4-BE49-F238E27FC236}">
                <a16:creationId xmlns:a16="http://schemas.microsoft.com/office/drawing/2014/main" id="{9D35C43A-9089-4F56-885C-1863BAFF701E}"/>
              </a:ext>
            </a:extLst>
          </p:cNvPr>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11166266" y="21145718"/>
            <a:ext cx="7107964" cy="4802281"/>
          </a:xfrm>
          <a:prstGeom prst="rect">
            <a:avLst/>
          </a:prstGeom>
        </p:spPr>
      </p:pic>
      <p:pic>
        <p:nvPicPr>
          <p:cNvPr id="1203" name="Picture 179" descr="https://ahdb.org.uk/images/AHDBHorticulturelogo_cmyk.jpg">
            <a:extLst>
              <a:ext uri="{FF2B5EF4-FFF2-40B4-BE49-F238E27FC236}">
                <a16:creationId xmlns:a16="http://schemas.microsoft.com/office/drawing/2014/main" id="{4C10770C-8648-4CE2-9E32-420B82BC395B}"/>
              </a:ext>
            </a:extLst>
          </p:cNvPr>
          <p:cNvPicPr>
            <a:picLocks noChangeAspect="1" noChangeArrowheads="1"/>
          </p:cNvPicPr>
          <p:nvPr/>
        </p:nvPicPr>
        <p:blipFill>
          <a:blip r:embed="rId24" cstate="print">
            <a:extLst>
              <a:ext uri="{28A0092B-C50C-407E-A947-70E740481C1C}">
                <a14:useLocalDpi xmlns:a14="http://schemas.microsoft.com/office/drawing/2010/main" val="0"/>
              </a:ext>
            </a:extLst>
          </a:blip>
          <a:srcRect/>
          <a:stretch>
            <a:fillRect/>
          </a:stretch>
        </p:blipFill>
        <p:spPr bwMode="auto">
          <a:xfrm>
            <a:off x="11634787" y="40063424"/>
            <a:ext cx="2312409" cy="168623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B1D438B1-7E84-4C40-8CCF-7BFB394B8700}"/>
              </a:ext>
            </a:extLst>
          </p:cNvPr>
          <p:cNvPicPr>
            <a:picLocks noChangeAspect="1"/>
          </p:cNvPicPr>
          <p:nvPr/>
        </p:nvPicPr>
        <p:blipFill rotWithShape="1">
          <a:blip r:embed="rId25">
            <a:extLst>
              <a:ext uri="{28A0092B-C50C-407E-A947-70E740481C1C}">
                <a14:useLocalDpi xmlns:a14="http://schemas.microsoft.com/office/drawing/2010/main" val="0"/>
              </a:ext>
            </a:extLst>
          </a:blip>
          <a:srcRect r="12999" b="11446"/>
          <a:stretch/>
        </p:blipFill>
        <p:spPr>
          <a:xfrm>
            <a:off x="14676588" y="40063424"/>
            <a:ext cx="3148729" cy="1686238"/>
          </a:xfrm>
          <a:prstGeom prst="rect">
            <a:avLst/>
          </a:prstGeom>
        </p:spPr>
      </p:pic>
      <p:sp>
        <p:nvSpPr>
          <p:cNvPr id="58" name="TextBox 57">
            <a:extLst>
              <a:ext uri="{FF2B5EF4-FFF2-40B4-BE49-F238E27FC236}">
                <a16:creationId xmlns:a16="http://schemas.microsoft.com/office/drawing/2014/main" id="{80F3AFF9-5310-437B-B758-612A44972BE5}"/>
              </a:ext>
            </a:extLst>
          </p:cNvPr>
          <p:cNvSpPr txBox="1"/>
          <p:nvPr/>
        </p:nvSpPr>
        <p:spPr>
          <a:xfrm>
            <a:off x="503084" y="38301059"/>
            <a:ext cx="29191103" cy="1471172"/>
          </a:xfrm>
          <a:prstGeom prst="rect">
            <a:avLst/>
          </a:prstGeom>
          <a:noFill/>
        </p:spPr>
        <p:txBody>
          <a:bodyPr wrap="square" rtlCol="0">
            <a:spAutoFit/>
          </a:bodyPr>
          <a:lstStyle/>
          <a:p>
            <a:pPr marL="571500" indent="-571500" defTabSz="4174795">
              <a:lnSpc>
                <a:spcPct val="80000"/>
              </a:lnSpc>
              <a:spcBef>
                <a:spcPct val="20000"/>
              </a:spcBef>
              <a:buFont typeface="Arial" panose="020B0604020202020204" pitchFamily="34" charset="0"/>
              <a:buChar char="•"/>
            </a:pPr>
            <a:r>
              <a:rPr lang="en-US" sz="3200" dirty="0"/>
              <a:t>Hughes, J., Iida, F. (2018). Multi-functional soft strain sensors for wearable physiological monitoring, IEEE RAS International Conference on Soft Robotics (RoboSoft2018)</a:t>
            </a:r>
          </a:p>
          <a:p>
            <a:pPr marL="571500" indent="-571500" defTabSz="4174795">
              <a:lnSpc>
                <a:spcPct val="80000"/>
              </a:lnSpc>
              <a:spcBef>
                <a:spcPct val="20000"/>
              </a:spcBef>
              <a:buFont typeface="Arial" panose="020B0604020202020204" pitchFamily="34" charset="0"/>
              <a:buChar char="•"/>
            </a:pPr>
            <a:r>
              <a:rPr lang="en-GB" sz="3200" dirty="0"/>
              <a:t>Iida, F., &amp; </a:t>
            </a:r>
            <a:r>
              <a:rPr lang="en-GB" sz="3200" dirty="0" err="1"/>
              <a:t>Nurzaman</a:t>
            </a:r>
            <a:r>
              <a:rPr lang="en-GB" sz="3200" dirty="0"/>
              <a:t>, S. G. (2016). Adaptation of sensor morphology: an integrative view of perception from biologically inspired robotics perspective. Interface focus, 6(4).</a:t>
            </a:r>
          </a:p>
          <a:p>
            <a:pPr marL="571500" indent="-571500" defTabSz="4174795">
              <a:lnSpc>
                <a:spcPct val="80000"/>
              </a:lnSpc>
              <a:spcBef>
                <a:spcPct val="20000"/>
              </a:spcBef>
              <a:buFont typeface="Arial" panose="020B0604020202020204" pitchFamily="34" charset="0"/>
              <a:buChar char="•"/>
            </a:pPr>
            <a:r>
              <a:rPr lang="en-GB" sz="3200" dirty="0" err="1"/>
              <a:t>Shimojo</a:t>
            </a:r>
            <a:r>
              <a:rPr lang="en-GB" sz="3200" dirty="0"/>
              <a:t>, M. (1997). Mechanical filtering effect of elastic cover for tactile sensor. IEEE Transactions on Robotics and Automation, 13(1), 128-132.</a:t>
            </a:r>
            <a:endParaRPr lang="en-US" sz="3200" dirty="0"/>
          </a:p>
        </p:txBody>
      </p:sp>
      <p:sp>
        <p:nvSpPr>
          <p:cNvPr id="59" name="TextBox 58">
            <a:extLst>
              <a:ext uri="{FF2B5EF4-FFF2-40B4-BE49-F238E27FC236}">
                <a16:creationId xmlns:a16="http://schemas.microsoft.com/office/drawing/2014/main" id="{6A530458-C41E-4494-A7B6-EA59CEA3200D}"/>
              </a:ext>
            </a:extLst>
          </p:cNvPr>
          <p:cNvSpPr txBox="1"/>
          <p:nvPr/>
        </p:nvSpPr>
        <p:spPr>
          <a:xfrm>
            <a:off x="1074421" y="37678100"/>
            <a:ext cx="2330766" cy="646331"/>
          </a:xfrm>
          <a:prstGeom prst="rect">
            <a:avLst/>
          </a:prstGeom>
          <a:noFill/>
        </p:spPr>
        <p:txBody>
          <a:bodyPr wrap="none" rtlCol="0">
            <a:spAutoFit/>
          </a:bodyPr>
          <a:lstStyle/>
          <a:p>
            <a:r>
              <a:rPr lang="en-US" sz="3600" b="1" dirty="0">
                <a:latin typeface="Times New Roman" panose="02020603050405020304" pitchFamily="18" charset="0"/>
                <a:cs typeface="Times New Roman" panose="02020603050405020304" pitchFamily="18" charset="0"/>
              </a:rPr>
              <a:t>References</a:t>
            </a:r>
          </a:p>
        </p:txBody>
      </p:sp>
    </p:spTree>
    <p:extLst>
      <p:ext uri="{BB962C8B-B14F-4D97-AF65-F5344CB8AC3E}">
        <p14:creationId xmlns:p14="http://schemas.microsoft.com/office/powerpoint/2010/main" val="1809062796"/>
      </p:ext>
    </p:extLst>
  </p:cSld>
  <p:clrMapOvr>
    <a:masterClrMapping/>
  </p:clrMapOvr>
</p:sld>
</file>

<file path=ppt/theme/theme1.xml><?xml version="1.0" encoding="utf-8"?>
<a:theme xmlns:a="http://schemas.openxmlformats.org/drawingml/2006/main" name="Office Theme">
  <a:themeElements>
    <a:clrScheme name="Elemental">
      <a:dk1>
        <a:sysClr val="windowText" lastClr="000000"/>
      </a:dk1>
      <a:lt1>
        <a:sysClr val="window" lastClr="FFFFFF"/>
      </a:lt1>
      <a:dk2>
        <a:srgbClr val="242852"/>
      </a:dk2>
      <a:lt2>
        <a:srgbClr val="ACCBF9"/>
      </a:lt2>
      <a:accent1>
        <a:srgbClr val="629DD1"/>
      </a:accent1>
      <a:accent2>
        <a:srgbClr val="297FD5"/>
      </a:accent2>
      <a:accent3>
        <a:srgbClr val="7F8FA9"/>
      </a:accent3>
      <a:accent4>
        <a:srgbClr val="4A66AC"/>
      </a:accent4>
      <a:accent5>
        <a:srgbClr val="5AA2AE"/>
      </a:accent5>
      <a:accent6>
        <a:srgbClr val="9D90A0"/>
      </a:accent6>
      <a:hlink>
        <a:srgbClr val="9454C3"/>
      </a:hlink>
      <a:folHlink>
        <a:srgbClr val="3EBBF0"/>
      </a:folHlink>
    </a:clrScheme>
    <a:fontScheme name="Custom 1">
      <a:majorFont>
        <a:latin typeface="ETH Light"/>
        <a:ea typeface=""/>
        <a:cs typeface=""/>
      </a:majorFont>
      <a:minorFont>
        <a:latin typeface="ETH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BIRL_Poster_Template_V00</Template>
  <TotalTime>2819</TotalTime>
  <Words>356</Words>
  <Application>Microsoft Office PowerPoint</Application>
  <PresentationFormat>Custom</PresentationFormat>
  <Paragraphs>141</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Arial</vt:lpstr>
      <vt:lpstr>Arsenal</vt:lpstr>
      <vt:lpstr>Calibri</vt:lpstr>
      <vt:lpstr>ETH Light</vt:lpstr>
      <vt:lpstr>Open Sans</vt:lpstr>
      <vt:lpstr>Times New Roman</vt:lpstr>
      <vt:lpstr>Office Theme</vt:lpstr>
      <vt:lpstr>Acrobat Document</vt:lpstr>
      <vt:lpstr>Soft Morphological Processing of Tactile Stimuli for Autonomous Category Formation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Andre</dc:creator>
  <cp:lastModifiedBy>Luca Scimeca</cp:lastModifiedBy>
  <cp:revision>147</cp:revision>
  <dcterms:created xsi:type="dcterms:W3CDTF">2015-11-09T16:26:32Z</dcterms:created>
  <dcterms:modified xsi:type="dcterms:W3CDTF">2018-04-19T16:44:18Z</dcterms:modified>
</cp:coreProperties>
</file>

<file path=docProps/thumbnail.jpeg>
</file>